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58" r:id="rId6"/>
    <p:sldId id="285" r:id="rId7"/>
    <p:sldId id="296" r:id="rId8"/>
    <p:sldId id="321" r:id="rId9"/>
    <p:sldId id="300" r:id="rId10"/>
    <p:sldId id="310" r:id="rId11"/>
    <p:sldId id="311" r:id="rId12"/>
    <p:sldId id="312" r:id="rId13"/>
    <p:sldId id="313" r:id="rId14"/>
    <p:sldId id="314" r:id="rId15"/>
    <p:sldId id="297" r:id="rId16"/>
    <p:sldId id="302" r:id="rId17"/>
    <p:sldId id="303" r:id="rId18"/>
    <p:sldId id="304" r:id="rId19"/>
    <p:sldId id="298" r:id="rId20"/>
    <p:sldId id="305" r:id="rId21"/>
    <p:sldId id="306" r:id="rId22"/>
    <p:sldId id="301" r:id="rId23"/>
    <p:sldId id="289" r:id="rId24"/>
    <p:sldId id="290" r:id="rId25"/>
    <p:sldId id="291" r:id="rId26"/>
    <p:sldId id="293" r:id="rId27"/>
    <p:sldId id="299" r:id="rId28"/>
    <p:sldId id="319" r:id="rId29"/>
    <p:sldId id="320" r:id="rId30"/>
    <p:sldId id="325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779"/>
    <a:srgbClr val="59C5EC"/>
    <a:srgbClr val="E8EFF3"/>
    <a:srgbClr val="000000"/>
    <a:srgbClr val="5A82A0"/>
    <a:srgbClr val="7B6984"/>
    <a:srgbClr val="6D3B4F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315" autoAdjust="0"/>
  </p:normalViewPr>
  <p:slideViewPr>
    <p:cSldViewPr snapToGrid="0" showGuides="1">
      <p:cViewPr varScale="1">
        <p:scale>
          <a:sx n="67" d="100"/>
          <a:sy n="67" d="100"/>
        </p:scale>
        <p:origin x="64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1E0C90-1D4B-4894-A52F-6A61A8782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C6E43D-3065-44B8-88CF-754AF46FCB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6A32-BF80-4EEB-9349-9686B10A492B}" type="datetimeFigureOut">
              <a:rPr lang="en-US" smtClean="0"/>
              <a:t>3/13/2020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C3A23-7175-4E59-B38B-B4E81F5213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400A4-4A42-4A50-BC86-D7DA38EF2A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42A9F-EB4A-4976-901B-F47991B5E1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07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A9E41-F7BA-42D1-923E-C3B58F2FDEC1}" type="datetimeFigureOut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C6CC0-914F-4A6F-B8FE-1137B7ABBBE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645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9E66CD-99CC-45B1-A15D-3626A61608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F15D4B3-A0CD-4C14-BB5E-CB9859BD8A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4480" y="1746127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28730"/>
            <a:ext cx="11274552" cy="1772070"/>
          </a:xfrm>
          <a:solidFill>
            <a:schemeClr val="accent1">
              <a:alpha val="30000"/>
            </a:schemeClr>
          </a:solidFill>
        </p:spPr>
        <p:txBody>
          <a:bodyPr tIns="252000" rIns="90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0364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4D017-0A70-4D48-AAEC-419979E1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BEA2A-0E82-4A4E-A5A6-7BD96C923491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BC7E7-6231-47E3-8EF5-B6940485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F16B4-2B81-4254-9C13-836431B5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015CF-499A-4BBE-9753-C58924478363}"/>
              </a:ext>
            </a:extLst>
          </p:cNvPr>
          <p:cNvSpPr/>
          <p:nvPr userDrawn="1"/>
        </p:nvSpPr>
        <p:spPr>
          <a:xfrm>
            <a:off x="1810787" y="2541781"/>
            <a:ext cx="2322576" cy="2322576"/>
          </a:xfrm>
          <a:prstGeom prst="ellipse">
            <a:avLst/>
          </a:pr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>
                  <a:lumMod val="75000"/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5F4982-38CF-44F1-8F23-63FB784DDB3F}"/>
              </a:ext>
            </a:extLst>
          </p:cNvPr>
          <p:cNvSpPr/>
          <p:nvPr userDrawn="1"/>
        </p:nvSpPr>
        <p:spPr>
          <a:xfrm>
            <a:off x="3997452" y="2200193"/>
            <a:ext cx="3008376" cy="3008376"/>
          </a:xfrm>
          <a:prstGeom prst="ellipse">
            <a:avLst/>
          </a:prstGeom>
          <a:gradFill>
            <a:gsLst>
              <a:gs pos="100000">
                <a:schemeClr val="bg2">
                  <a:lumMod val="75000"/>
                  <a:alpha val="20000"/>
                </a:schemeClr>
              </a:gs>
              <a:gs pos="0">
                <a:schemeClr val="tx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9E2742-0CF7-4498-9804-D4E1B556238F}"/>
              </a:ext>
            </a:extLst>
          </p:cNvPr>
          <p:cNvSpPr/>
          <p:nvPr userDrawn="1"/>
        </p:nvSpPr>
        <p:spPr>
          <a:xfrm>
            <a:off x="6869918" y="1978150"/>
            <a:ext cx="3511296" cy="3511296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6BA84852-3669-4ADB-BADA-A7F54196B2B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73295" y="30711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32ADE7C-CB58-4543-8A89-D1BAA23B59E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0075" y="5649340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EF70025-7AF3-426D-AAE8-5D25E1A5C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5887" y="3909381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48A1176-4AC8-4197-8737-21A26EC6037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362457" y="5674484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9E48A353-E825-43A2-9268-3772DF852C9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7383566" y="5656692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289C6559-A412-4545-8BEA-9C8CF0E92D8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2860" y="30688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0B7BFF13-EDBB-45CE-97A5-A148A3ACA7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26786" y="30688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4CFD8A3C-72E7-4646-94B5-3D08F2A9B9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03232" y="3917466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16E9923E-87D9-40DD-9F02-63A0EE936A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27157" y="3917466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8ED511-212A-DA4E-98FC-496D7B92A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3F5D1F3-7B20-844A-AD7A-66AA1CAC255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910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6096000" y="2875541"/>
            <a:ext cx="5653088" cy="272491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159C-AB19-449F-B506-BA9F40D459CE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909018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0" y="2891583"/>
            <a:ext cx="6096000" cy="272491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3278541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663631"/>
            <a:ext cx="4820533" cy="1618232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1pPr>
            <a:lvl2pPr marL="628650" indent="-17145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495790" y="3278541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5790" y="3663631"/>
            <a:ext cx="4820533" cy="1618232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1pPr>
            <a:lvl2pPr marL="628650" indent="-1714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1833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AECFA43-CD95-4331-BDD6-DA02FC838900}"/>
              </a:ext>
            </a:extLst>
          </p:cNvPr>
          <p:cNvSpPr/>
          <p:nvPr userDrawn="1"/>
        </p:nvSpPr>
        <p:spPr>
          <a:xfrm>
            <a:off x="0" y="1426745"/>
            <a:ext cx="12192000" cy="498348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</p:spPr>
        <p:txBody>
          <a:bodyPr/>
          <a:lstStyle/>
          <a:p>
            <a:fld id="{9FEB1366-0AC7-4B12-B709-ECC23784887F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AA265DB5-0ACC-4872-94A9-E59194B1A49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800279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3" name="Picture Placeholder 11" descr="Competitors logos quadrant">
            <a:extLst>
              <a:ext uri="{FF2B5EF4-FFF2-40B4-BE49-F238E27FC236}">
                <a16:creationId xmlns:a16="http://schemas.microsoft.com/office/drawing/2014/main" id="{D93F8F87-5281-4F40-82FC-A4B985EAFE8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237506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4" name="Picture Placeholder 11" descr="Competitors logos quadrant">
            <a:extLst>
              <a:ext uri="{FF2B5EF4-FFF2-40B4-BE49-F238E27FC236}">
                <a16:creationId xmlns:a16="http://schemas.microsoft.com/office/drawing/2014/main" id="{DEEA12AF-CE7B-41C2-8A17-EC693ECF8C3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678392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5F18F8B8-2496-4093-BFC7-531592943EB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856931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:a16="http://schemas.microsoft.com/office/drawing/2014/main" id="{7FA1C20D-8A7C-4FF1-8DFB-ECACC4C2BC6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78331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9" name="Picture Placeholder 11" descr="Competitors logos quadrant">
            <a:extLst>
              <a:ext uri="{FF2B5EF4-FFF2-40B4-BE49-F238E27FC236}">
                <a16:creationId xmlns:a16="http://schemas.microsoft.com/office/drawing/2014/main" id="{62CD1D6A-EBAA-473C-A87B-407D209FA4F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55216" y="4546154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07B05968-4C1C-466A-8E74-060D9E16DA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36613" y="3922337"/>
            <a:ext cx="2741612" cy="248888"/>
          </a:xfrm>
        </p:spPr>
        <p:txBody>
          <a:bodyPr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0E78D4-0FC2-422B-8A0E-4B77C857682A}"/>
              </a:ext>
            </a:extLst>
          </p:cNvPr>
          <p:cNvCxnSpPr/>
          <p:nvPr userDrawn="1"/>
        </p:nvCxnSpPr>
        <p:spPr>
          <a:xfrm>
            <a:off x="943519" y="3858087"/>
            <a:ext cx="1033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0420273-FFF6-4145-952E-E1EC3C641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800" y="3876719"/>
            <a:ext cx="3866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14">
            <a:extLst>
              <a:ext uri="{FF2B5EF4-FFF2-40B4-BE49-F238E27FC236}">
                <a16:creationId xmlns:a16="http://schemas.microsoft.com/office/drawing/2014/main" id="{D916D7D1-7F63-4867-9C6C-31228BEAC6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4329" y="2259757"/>
            <a:ext cx="1463040" cy="987552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3D1C529-2673-461C-AD18-9EDFAA659C0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601699" y="3922337"/>
            <a:ext cx="2741612" cy="248888"/>
          </a:xfrm>
        </p:spPr>
        <p:txBody>
          <a:bodyPr>
            <a:noAutofit/>
          </a:bodyPr>
          <a:lstStyle>
            <a:lvl1pPr marL="0" indent="0" algn="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5900A478-228D-4DD3-985B-4DF3CC8289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18845" y="5880592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34D00100-49AA-43BE-AF2F-0E9CEC49EAC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31544" y="1640745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91233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7975092" y="1805693"/>
            <a:ext cx="3758184" cy="46177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4F357-0C41-471E-A413-4D42ADE55B12}"/>
              </a:ext>
            </a:extLst>
          </p:cNvPr>
          <p:cNvSpPr/>
          <p:nvPr userDrawn="1"/>
        </p:nvSpPr>
        <p:spPr>
          <a:xfrm>
            <a:off x="458724" y="2582933"/>
            <a:ext cx="3758184" cy="384048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4216908" y="2171453"/>
            <a:ext cx="3758184" cy="425196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B068C-122A-482D-A234-56D2640E4A37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3" y="2954554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3339644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09F31D3-FC19-4A61-A915-5F11C6F7EBD8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56757" y="2078801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AA97C78-ABC3-4559-8EFA-1F24C3A6E3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56757" y="2463891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594797" y="2512808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94797" y="2897898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A49833F3-6413-44EC-8040-1491632517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613" y="3750523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2438" indent="-2857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452438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ED92B51-6B31-41E1-908C-1D392F31AA4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56757" y="2874770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395288" indent="-228600">
              <a:buClr>
                <a:schemeClr val="bg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400"/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521B8C30-3AD9-43DC-A76C-342C3CD53A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94797" y="3308777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339725" indent="-179388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BF6E52A-5DC5-8A44-8397-829FF33C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E3B0746-B135-6943-B0F2-D32EF8E8B428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489694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8021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80B1-D812-4EB2-9EDE-E5333DDFFDBB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693014"/>
          </a:xfrm>
        </p:spPr>
        <p:txBody>
          <a:bodyPr lIns="36000" tIns="0" rIns="0" bIns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2323804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495790" y="2323804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14D5FA-EBD7-472E-9864-D76743BAB4DF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6613" y="2811998"/>
            <a:ext cx="4821237" cy="266065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BA129CFA-D87C-494E-9E6D-E317C4D157EB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495086" y="2811998"/>
            <a:ext cx="4821237" cy="266065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60477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20EF9D-83C9-45F8-AAA9-A9768470F99F}"/>
              </a:ext>
            </a:extLst>
          </p:cNvPr>
          <p:cNvSpPr/>
          <p:nvPr userDrawn="1"/>
        </p:nvSpPr>
        <p:spPr>
          <a:xfrm>
            <a:off x="0" y="2230316"/>
            <a:ext cx="12192000" cy="3346704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0000"/>
                </a:schemeClr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279FE-98D0-4DDA-A073-15DF94686563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61888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4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4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EEAB0330-0960-495D-9FAC-850DB0CAFF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614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1323B59-309B-4779-B127-7711E7D88F1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36614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57E6D8-B21E-4D49-AF8E-C735B517506B}"/>
              </a:ext>
            </a:extLst>
          </p:cNvPr>
          <p:cNvSpPr/>
          <p:nvPr userDrawn="1"/>
        </p:nvSpPr>
        <p:spPr>
          <a:xfrm>
            <a:off x="0" y="3623709"/>
            <a:ext cx="12192000" cy="54864"/>
          </a:xfrm>
          <a:prstGeom prst="rect">
            <a:avLst/>
          </a:prstGeom>
          <a:gradFill>
            <a:gsLst>
              <a:gs pos="100000">
                <a:srgbClr val="6D3B4F"/>
              </a:gs>
              <a:gs pos="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CECCEB-7C61-48C7-8F81-9ECE7ABA9E67}"/>
              </a:ext>
            </a:extLst>
          </p:cNvPr>
          <p:cNvSpPr/>
          <p:nvPr userDrawn="1"/>
        </p:nvSpPr>
        <p:spPr>
          <a:xfrm>
            <a:off x="852661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97F8095-EAF8-4F5A-B2A6-0476B8D2EAF0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588108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FB58FA02-066D-4A4D-BFEA-4ABCF3B550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588108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83A77CFD-3FEF-4E6F-BC4F-8ED7F101103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88108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D6E2C46-79E6-4C33-A9DE-9F0BE9199694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588108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18DF9D1-5757-4445-9078-38760F447FFE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024487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93B8732-2AA4-40C3-A4A3-44C5803BDA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024487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1BFD035-7AF1-47EA-9F1C-AE04879DA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024487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C0720D82-39E2-490D-913A-B6DA31CAC2BD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3024487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8CB98AA-B672-4560-9A4C-F0E472D7D50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212360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051BF3E5-DBCA-46BD-A139-755813ECCCC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212360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E2B5368-5C92-477C-B64A-0B1236EC471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212360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11C29312-F699-465F-96BC-B65A2C3356B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12360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D613D924-E33A-4DAE-B253-E9668378EC7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7400234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C346CE6-85D2-4744-ABBA-4EB5E51EB80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400234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0D7E5C35-923C-473E-8BB9-F2F1AB3A2BB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00234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56DD156-6646-433D-ABE8-CB244D53D6C1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7400234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33C4CE-CEA6-4AC9-B1DB-8224A4517350}"/>
              </a:ext>
            </a:extLst>
          </p:cNvPr>
          <p:cNvSpPr/>
          <p:nvPr userDrawn="1"/>
        </p:nvSpPr>
        <p:spPr>
          <a:xfrm>
            <a:off x="3039908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71AA6E8-880E-404C-8BCA-7949D28E7AF8}"/>
              </a:ext>
            </a:extLst>
          </p:cNvPr>
          <p:cNvSpPr/>
          <p:nvPr userDrawn="1"/>
        </p:nvSpPr>
        <p:spPr>
          <a:xfrm>
            <a:off x="5227155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7D3B90E-8FC3-4B84-A2BB-8862D5EC070B}"/>
              </a:ext>
            </a:extLst>
          </p:cNvPr>
          <p:cNvSpPr/>
          <p:nvPr userDrawn="1"/>
        </p:nvSpPr>
        <p:spPr>
          <a:xfrm>
            <a:off x="7414402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3E9DB54-6797-4300-B6CA-0A9CF186B458}"/>
              </a:ext>
            </a:extLst>
          </p:cNvPr>
          <p:cNvSpPr/>
          <p:nvPr userDrawn="1"/>
        </p:nvSpPr>
        <p:spPr>
          <a:xfrm>
            <a:off x="9601649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5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32076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740998"/>
            <a:ext cx="2759105" cy="568800"/>
          </a:xfrm>
        </p:spPr>
        <p:txBody>
          <a:bodyPr lIns="36000" tIns="0" rIns="0" bIns="0">
            <a:noAutofit/>
          </a:bodyPr>
          <a:lstStyle/>
          <a:p>
            <a:r>
              <a:rPr lang="en-US" noProof="0"/>
              <a:t>Title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2AB4-9A1A-44B3-A31B-F3060AB79EFF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5" y="1377833"/>
            <a:ext cx="2760828" cy="1630062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6EC64A7-7FE6-41B3-B27F-E6B0C0BAA1FD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3983038" y="740998"/>
            <a:ext cx="6159583" cy="465063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9157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20EF9D-83C9-45F8-AAA9-A9768470F99F}"/>
              </a:ext>
            </a:extLst>
          </p:cNvPr>
          <p:cNvSpPr/>
          <p:nvPr userDrawn="1"/>
        </p:nvSpPr>
        <p:spPr>
          <a:xfrm>
            <a:off x="0" y="1613512"/>
            <a:ext cx="12192000" cy="27432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bg2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B4EFCF-84EC-4420-9A2B-7C028E7505B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724400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3C20DBAD-9FE7-4F62-B952-1D72DC8B9A7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981200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icture Placeholder 11">
            <a:extLst>
              <a:ext uri="{FF2B5EF4-FFF2-40B4-BE49-F238E27FC236}">
                <a16:creationId xmlns:a16="http://schemas.microsoft.com/office/drawing/2014/main" id="{6AE95BF3-594D-4F6F-95D5-18D8A51D5197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466232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3766A-90DF-4F79-A6EB-1479557E7883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398800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8800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1323B59-309B-4779-B127-7711E7D88F1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2398800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18DF9D1-5757-4445-9078-38760F447FFE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142000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93B8732-2AA4-40C3-A4A3-44C5803BDA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42000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C0720D82-39E2-490D-913A-B6DA31CAC2BD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142000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8CB98AA-B672-4560-9A4C-F0E472D7D50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7900579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051BF3E5-DBCA-46BD-A139-755813ECCCC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900579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11C29312-F699-465F-96BC-B65A2C3356B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7900579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9593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5249F-D48D-4F25-B9A8-C52BB1465678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61888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6BA5EAA-9D1F-41A8-B061-8C18B61C4F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75465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60E8EB22-EE54-4319-BFD9-B51D4D584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5465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604DC3-2547-4A5A-8AF8-1051ADC267D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14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D21D8720-648F-4748-B19E-15B596D77B9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75465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E31B211B-885A-40F6-A25D-6EDF68FBD3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75465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9" name="Picture Placeholder 11">
            <a:extLst>
              <a:ext uri="{FF2B5EF4-FFF2-40B4-BE49-F238E27FC236}">
                <a16:creationId xmlns:a16="http://schemas.microsoft.com/office/drawing/2014/main" id="{C2F4D19D-CC90-455D-8947-5DCD00EA921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36614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5CAA23C-172B-4B6C-BB10-4F4DB6CFD19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532112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873C0A4-108E-4DD1-A604-311D06148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32112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2" name="Picture Placeholder 11">
            <a:extLst>
              <a:ext uri="{FF2B5EF4-FFF2-40B4-BE49-F238E27FC236}">
                <a16:creationId xmlns:a16="http://schemas.microsoft.com/office/drawing/2014/main" id="{FA4996C0-7B37-42C4-BDFF-F0C54D4A88C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3261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E2C9DE6-67CA-4E0C-8A51-B7AC8BD5AE9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532112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052A6B3A-E7C7-42AC-A91D-7921E2DCA42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32112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5" name="Picture Placeholder 11">
            <a:extLst>
              <a:ext uri="{FF2B5EF4-FFF2-40B4-BE49-F238E27FC236}">
                <a16:creationId xmlns:a16="http://schemas.microsoft.com/office/drawing/2014/main" id="{BDE373C5-22C4-4D2E-B2C9-747EA0C709E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93261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DF658B1C-69F4-44D8-97E9-5536A307168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088759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E49F5D3C-52A4-4CF3-9C76-8E7F4AD0674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88759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1AEC50E2-8D09-4E52-90BC-C296ED16B93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949908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1A890E15-BFA6-4C98-BF47-CD2501130937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088759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60" name="Text Placeholder 11">
            <a:extLst>
              <a:ext uri="{FF2B5EF4-FFF2-40B4-BE49-F238E27FC236}">
                <a16:creationId xmlns:a16="http://schemas.microsoft.com/office/drawing/2014/main" id="{65EAB51A-2C46-46D9-9E90-A9C9D97706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88759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61" name="Picture Placeholder 11">
            <a:extLst>
              <a:ext uri="{FF2B5EF4-FFF2-40B4-BE49-F238E27FC236}">
                <a16:creationId xmlns:a16="http://schemas.microsoft.com/office/drawing/2014/main" id="{A8E96B85-B153-4EB9-8F26-0E948B5DC17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949908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98718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6298520" cy="568800"/>
          </a:xfrm>
        </p:spPr>
        <p:txBody>
          <a:bodyPr lIns="36000" tIns="0" rIns="0" bIns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C3BB-1A8D-4B9E-AEBE-0B5245300487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5" y="1377833"/>
            <a:ext cx="2497428" cy="1630062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hart Placeholder 7">
            <a:extLst>
              <a:ext uri="{FF2B5EF4-FFF2-40B4-BE49-F238E27FC236}">
                <a16:creationId xmlns:a16="http://schemas.microsoft.com/office/drawing/2014/main" id="{1E42105A-8901-45BF-9233-D1C9076AA50C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404384" y="1377832"/>
            <a:ext cx="3730750" cy="37820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7107B0-5001-4D98-9D90-6DB407B0C99E}"/>
              </a:ext>
            </a:extLst>
          </p:cNvPr>
          <p:cNvSpPr/>
          <p:nvPr userDrawn="1"/>
        </p:nvSpPr>
        <p:spPr>
          <a:xfrm>
            <a:off x="7219540" y="1527734"/>
            <a:ext cx="329184" cy="32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5BAF7D-E84D-4AEA-9267-5A89F2D57394}"/>
              </a:ext>
            </a:extLst>
          </p:cNvPr>
          <p:cNvSpPr/>
          <p:nvPr userDrawn="1"/>
        </p:nvSpPr>
        <p:spPr>
          <a:xfrm>
            <a:off x="9664979" y="1527734"/>
            <a:ext cx="329184" cy="327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C2C2B5-DF2F-44D9-8AD0-91755942639B}"/>
              </a:ext>
            </a:extLst>
          </p:cNvPr>
          <p:cNvSpPr/>
          <p:nvPr userDrawn="1"/>
        </p:nvSpPr>
        <p:spPr>
          <a:xfrm>
            <a:off x="7219540" y="2784622"/>
            <a:ext cx="329184" cy="3276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0C2358-0880-4DCC-B591-574B77C88AF3}"/>
              </a:ext>
            </a:extLst>
          </p:cNvPr>
          <p:cNvSpPr/>
          <p:nvPr userDrawn="1"/>
        </p:nvSpPr>
        <p:spPr>
          <a:xfrm>
            <a:off x="9664979" y="2784622"/>
            <a:ext cx="329184" cy="3276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7B18BE-4EA4-4304-9B25-9AFC3F1868EC}"/>
              </a:ext>
            </a:extLst>
          </p:cNvPr>
          <p:cNvSpPr/>
          <p:nvPr userDrawn="1"/>
        </p:nvSpPr>
        <p:spPr>
          <a:xfrm>
            <a:off x="7219540" y="4041509"/>
            <a:ext cx="329184" cy="327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40C470-7D62-4550-AD27-E5BE738863B2}"/>
              </a:ext>
            </a:extLst>
          </p:cNvPr>
          <p:cNvSpPr/>
          <p:nvPr userDrawn="1"/>
        </p:nvSpPr>
        <p:spPr>
          <a:xfrm>
            <a:off x="9664979" y="4041509"/>
            <a:ext cx="329184" cy="3276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BD8106-14EB-4162-8957-82C7E455BE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30599" y="1868634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E4100F4-A1CC-43D0-96D1-E78EC88BAC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0599" y="2253725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4F231A8-6423-4204-8A45-BD1BAAD2C15D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30599" y="313283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130B9E51-E0C5-4A35-BEE4-403EC90B949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30599" y="351793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5BEF9D2-60F1-4384-BF4C-DCE3EDF0F3A5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7230599" y="438240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F998711-69B2-43A8-A7D8-E7A288289C3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30599" y="476750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B47401-961F-4A4C-8D84-D03D8A8BE7F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9664979" y="1868634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948BF1-3892-42AB-AEF7-4A687A9AE9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4979" y="2253725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9C37FED-20A3-48CB-B63E-181FBBF8F3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664979" y="313283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32AD82-37DD-4D41-8921-3CBF761FEB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64979" y="351793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3D98E47-00B1-412D-9DBB-62ACC0398C8B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664979" y="438240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753B197-EDD7-45BA-A120-4C3343A3FC5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64979" y="476750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7054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79">
          <p15:clr>
            <a:srgbClr val="FBAE40"/>
          </p15:clr>
        </p15:guide>
        <p15:guide id="3" pos="712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115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1B7CDEE-2644-4D36-95CB-1F92049E7F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4DF168AC-530C-4094-8F5F-FCF3FFDC1E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7903" y="4991383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373CC7F-8644-430C-90D9-B903ED9F61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8788" y="2028825"/>
            <a:ext cx="4727575" cy="728663"/>
          </a:xfrm>
          <a:solidFill>
            <a:schemeClr val="accent1">
              <a:alpha val="60000"/>
            </a:schemeClr>
          </a:solidFill>
        </p:spPr>
        <p:txBody>
          <a:bodyPr lIns="396000" anchor="ctr" anchorCtr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4B737A3-9F6C-4989-B51B-07BDDD38F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788" y="2754601"/>
            <a:ext cx="4726800" cy="1861200"/>
          </a:xfrm>
          <a:solidFill>
            <a:schemeClr val="bg1">
              <a:alpha val="50000"/>
            </a:schemeClr>
          </a:solidFill>
        </p:spPr>
        <p:txBody>
          <a:bodyPr lIns="396000" tIns="0" rIns="0" bIns="0">
            <a:noAutofit/>
          </a:bodyPr>
          <a:lstStyle>
            <a:lvl1pPr>
              <a:lnSpc>
                <a:spcPct val="85000"/>
              </a:lnSpc>
              <a:defRPr sz="5500"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530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55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7" y="1331139"/>
            <a:ext cx="4584212" cy="1107114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0127" y="2545450"/>
            <a:ext cx="4584212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956B1C22-1B9C-4D59-A2DA-62D7BE5859F8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0128" y="3300065"/>
            <a:ext cx="4584212" cy="1745768"/>
          </a:xfrm>
        </p:spPr>
        <p:txBody>
          <a:bodyPr lIns="36000" tIns="0" rIns="0" bIns="0">
            <a:noAutofit/>
          </a:bodyPr>
          <a:lstStyle>
            <a:lvl1pPr marL="216000" indent="-216000"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3980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9E66CD-99CC-45B1-A15D-3626A61608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F15D4B3-A0CD-4C14-BB5E-CB9859BD8A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4480" y="1746127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01258"/>
            <a:ext cx="11274552" cy="1799542"/>
          </a:xfrm>
          <a:solidFill>
            <a:schemeClr val="tx1">
              <a:alpha val="90000"/>
            </a:schemeClr>
          </a:solidFill>
        </p:spPr>
        <p:txBody>
          <a:bodyPr tIns="252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06F64230-8502-4625-8B46-5660458931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26767" y="5400675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B08C5A6-5B1B-4D50-A772-24B26B7B80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4879" y="5695950"/>
            <a:ext cx="3384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noProof="0"/>
              <a:t>victoria@fabrikam.com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C49BB1D-A8D4-4E41-8A43-F84FDE9EE6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12303" y="540028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DD82CF91-0C32-4E77-9CBF-A777B27493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2415" y="5695559"/>
            <a:ext cx="2700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noProof="0"/>
              <a:t>404-555-0115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F7B6245-3D6D-418F-83D6-C8DE0293CC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6571" y="540028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Website: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9410B445-6FE4-4773-A905-61A2C5C69B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36683" y="5695559"/>
            <a:ext cx="3240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www.fabrikam.com</a:t>
            </a:r>
          </a:p>
        </p:txBody>
      </p:sp>
    </p:spTree>
    <p:extLst>
      <p:ext uri="{BB962C8B-B14F-4D97-AF65-F5344CB8AC3E}">
        <p14:creationId xmlns:p14="http://schemas.microsoft.com/office/powerpoint/2010/main" val="1641162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99E0FDC-7174-4CCC-8759-832F13BB97E3}"/>
              </a:ext>
            </a:extLst>
          </p:cNvPr>
          <p:cNvSpPr/>
          <p:nvPr userDrawn="1"/>
        </p:nvSpPr>
        <p:spPr>
          <a:xfrm>
            <a:off x="6120456" y="2371154"/>
            <a:ext cx="5165454" cy="14904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C8867A-E08C-4237-858A-8806988D6BFB}"/>
              </a:ext>
            </a:extLst>
          </p:cNvPr>
          <p:cNvSpPr/>
          <p:nvPr userDrawn="1"/>
        </p:nvSpPr>
        <p:spPr>
          <a:xfrm>
            <a:off x="906089" y="1804226"/>
            <a:ext cx="5214367" cy="20574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FF2D3-8235-4E6D-936C-27F5EF002C3E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6BA5EAA-9D1F-41A8-B061-8C18B61C4F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46857" y="4156047"/>
            <a:ext cx="3276000" cy="385091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60E8EB22-EE54-4319-BFD9-B51D4D584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6857" y="4541138"/>
            <a:ext cx="3276000" cy="1036067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604DC3-2547-4A5A-8AF8-1051ADC267D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8006" y="4238758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5CAA23C-172B-4B6C-BB10-4F4DB6CFD19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7259308" y="4156047"/>
            <a:ext cx="3276000" cy="334919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873C0A4-108E-4DD1-A604-311D06148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59308" y="4541138"/>
            <a:ext cx="3276000" cy="1036067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2" name="Picture Placeholder 11">
            <a:extLst>
              <a:ext uri="{FF2B5EF4-FFF2-40B4-BE49-F238E27FC236}">
                <a16:creationId xmlns:a16="http://schemas.microsoft.com/office/drawing/2014/main" id="{FA4996C0-7B37-42C4-BDFF-F0C54D4A88C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20457" y="4238758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0601F736-3A21-4DC5-AFCA-F1729A2547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9280" y="2177705"/>
            <a:ext cx="4403527" cy="1315520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6A341BE-3657-48DB-B26D-8D13FDC44D0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67060" y="2740330"/>
            <a:ext cx="4425658" cy="752895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accent1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buClr>
                <a:schemeClr val="accent1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6297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79">
          <p15:clr>
            <a:srgbClr val="FBAE40"/>
          </p15:clr>
        </p15:guide>
        <p15:guide id="3" pos="712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115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127" y="691751"/>
            <a:ext cx="4584212" cy="540001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0127" y="1326250"/>
            <a:ext cx="4584212" cy="1353312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2FEE778E-0EC5-4321-A309-146040025E91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0128" y="2893665"/>
            <a:ext cx="4584212" cy="1538635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E90A1C-4042-4F0F-BBF6-19CE0BDB72B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46601" y="4579181"/>
            <a:ext cx="4584212" cy="1097719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3157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28" userDrawn="1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ith Capy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7D0000-7C67-41EE-B43F-AE22457B36AB}"/>
              </a:ext>
            </a:extLst>
          </p:cNvPr>
          <p:cNvSpPr/>
          <p:nvPr userDrawn="1"/>
        </p:nvSpPr>
        <p:spPr>
          <a:xfrm>
            <a:off x="0" y="1737360"/>
            <a:ext cx="5047488" cy="5120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742867"/>
            <a:ext cx="3232108" cy="566931"/>
          </a:xfrm>
        </p:spPr>
        <p:txBody>
          <a:bodyPr lIns="36000" tIns="0" rIns="0" bIns="0"/>
          <a:lstStyle/>
          <a:p>
            <a:r>
              <a:rPr lang="en-US" noProof="0"/>
              <a:t>Title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BCBE-EA20-46F7-AE2B-1B00DB0E9E24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18253" y="3022847"/>
            <a:ext cx="375726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8253" y="3390381"/>
            <a:ext cx="3757265" cy="696037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18253" y="2373098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4097124" y="867177"/>
            <a:ext cx="5699305" cy="117496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535E35-8075-4558-BA3A-C9DFB4FCA5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040340" y="2277360"/>
            <a:ext cx="2029968" cy="3533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E1A0053-EF84-446F-850C-6AC8FF9CCED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6118253" y="5004312"/>
            <a:ext cx="375726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534A936-14F3-4AEF-8CAD-03D91D568F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18254" y="5371846"/>
            <a:ext cx="3757266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A88BEF2F-BB04-4330-BC4B-2912B69653B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118253" y="43545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276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28730"/>
            <a:ext cx="11274552" cy="1772070"/>
          </a:xfrm>
          <a:solidFill>
            <a:schemeClr val="accent1">
              <a:alpha val="30000"/>
            </a:schemeClr>
          </a:solidFill>
        </p:spPr>
        <p:txBody>
          <a:bodyPr tIns="252000" rIns="90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987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C2DEF1B-00D0-44E1-8603-CE979D2C4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788" y="2028826"/>
            <a:ext cx="4726800" cy="725776"/>
          </a:xfrm>
          <a:solidFill>
            <a:schemeClr val="accent1">
              <a:alpha val="60000"/>
            </a:schemeClr>
          </a:solidFill>
        </p:spPr>
        <p:txBody>
          <a:bodyPr vert="horz" lIns="396000" tIns="45720" rIns="91440" bIns="45720" rtlCol="0" anchor="ctr" anchorCtr="0">
            <a:noAutofit/>
          </a:bodyPr>
          <a:lstStyle>
            <a:lvl1pPr marL="0" indent="0"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4B737A3-9F6C-4989-B51B-07BDDD38F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788" y="2754601"/>
            <a:ext cx="4726800" cy="1861200"/>
          </a:xfrm>
          <a:solidFill>
            <a:schemeClr val="bg1">
              <a:alpha val="50000"/>
            </a:schemeClr>
          </a:solidFill>
        </p:spPr>
        <p:txBody>
          <a:bodyPr lIns="396000" tIns="0" rIns="0" bIns="0">
            <a:noAutofit/>
          </a:bodyPr>
          <a:lstStyle>
            <a:lvl1pPr>
              <a:lnSpc>
                <a:spcPct val="85000"/>
              </a:lnSpc>
              <a:defRPr sz="5500"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1680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55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1479DD-CE43-4425-B485-C8F1C75475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97939"/>
            <a:ext cx="10515600" cy="3874709"/>
          </a:xfrm>
        </p:spPr>
        <p:txBody>
          <a:bodyPr>
            <a:normAutofit/>
          </a:bodyPr>
          <a:lstStyle>
            <a:lvl1pPr marL="2286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2000"/>
            </a:lvl1pPr>
            <a:lvl2pPr marL="6858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1430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3pPr>
            <a:lvl4pPr marL="16002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4pPr>
            <a:lvl5pPr marL="20574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2FC44-B413-4D0E-99FE-34FE005ABED0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60120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C9AC1-911D-4CA2-A037-404415929384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1597938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495790" y="1597938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14D5FA-EBD7-472E-9864-D76743BAB4DF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6613" y="2055043"/>
            <a:ext cx="4821237" cy="3417605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BA129CFA-D87C-494E-9E6D-E317C4D157EB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495086" y="2055043"/>
            <a:ext cx="4821237" cy="3417605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59889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6096000" y="1838558"/>
            <a:ext cx="5653088" cy="376189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FBB-D792-4D0A-9446-BE076DBEB7FE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0" y="1838558"/>
            <a:ext cx="6096000" cy="376189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E84782-CEED-4A74-8650-9CC907EA720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166173"/>
            <a:ext cx="4817357" cy="338901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342900" lvl="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4442761-B05F-4E61-83C8-DA8019B0932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614467"/>
            <a:ext cx="4817357" cy="2667396"/>
          </a:xfrm>
        </p:spPr>
        <p:txBody>
          <a:bodyPr>
            <a:normAutofit/>
          </a:bodyPr>
          <a:lstStyle>
            <a:lvl1pPr marL="2286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1pPr>
            <a:lvl2pPr marL="6858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75CE59E-BBF8-4A23-A2D4-859D2A375B8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95790" y="2166173"/>
            <a:ext cx="4859598" cy="338902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>
              <a:buNone/>
              <a:defRPr lang="en-US" sz="2200" b="1">
                <a:latin typeface="+mj-lt"/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E8F94DDD-6A48-4E09-A419-FAF3E395AB5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95790" y="2614467"/>
            <a:ext cx="4859598" cy="2667396"/>
          </a:xfrm>
        </p:spPr>
        <p:txBody>
          <a:bodyPr>
            <a:normAutofit/>
          </a:bodyPr>
          <a:lstStyle>
            <a:lvl1pPr marL="228600" indent="-22860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1pPr>
            <a:lvl2pPr marL="685800" indent="-22860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32081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460" y="3521159"/>
            <a:ext cx="2642616" cy="1041316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1460" y="4669674"/>
            <a:ext cx="2642616" cy="10413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3D1D73BE-C26C-4A53-8473-AA512ED6EEFE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871830" y="4669674"/>
            <a:ext cx="6275470" cy="10413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8724" y="457200"/>
            <a:ext cx="11274552" cy="297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C7490E-08AD-4189-8849-3BD35E900B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3175" y="838066"/>
            <a:ext cx="786384" cy="521208"/>
          </a:xfrm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83644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1090F48B-F9C5-423A-A5E8-527648C1396F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0DF9619-89F0-4C89-BF3C-FB75431C0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148" y="622349"/>
            <a:ext cx="7835705" cy="112461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0028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76626CB0-EC2C-4EE5-A079-A792912F5980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811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95AFC1-BF2C-4C83-B474-7121F9C0BC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457199"/>
            <a:ext cx="5653088" cy="5403851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127" y="691751"/>
            <a:ext cx="4584212" cy="540001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9167764E-86C5-433B-9E9F-6B1F42BA204F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ECAA0F2-C20F-4289-BFB8-9BC2C65A8B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326250"/>
            <a:ext cx="4574551" cy="4484150"/>
          </a:xfrm>
        </p:spPr>
        <p:txBody>
          <a:bodyPr vert="horz" lIns="36000" tIns="0" rIns="0" bIns="0" rtlCol="0">
            <a:normAutofit/>
          </a:bodyPr>
          <a:lstStyle>
            <a:lvl1pPr marL="0" indent="0">
              <a:buNone/>
              <a:defRPr lang="en-US" sz="1800">
                <a:solidFill>
                  <a:schemeClr val="tx2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00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28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1DC8F0-C3DC-48B2-89A4-F88900640ABB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D46F9B8-64BA-45E5-845E-CA6696C2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975" y="742867"/>
            <a:ext cx="7402050" cy="566931"/>
          </a:xfrm>
        </p:spPr>
        <p:txBody>
          <a:bodyPr lIns="36000" tIns="0" rIns="0" bIns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04937D3-320F-475C-B607-8D8AE31FF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8724" y="2277980"/>
            <a:ext cx="11290364" cy="412282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8404903-B722-4F8B-94E9-F478DB3A75E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394975" y="1377834"/>
            <a:ext cx="7402050" cy="540000"/>
          </a:xfrm>
        </p:spPr>
        <p:txBody>
          <a:bodyPr vert="horz" lIns="36000" tIns="0" rIns="0" bIns="0" rtlCol="0">
            <a:normAutofit/>
          </a:bodyPr>
          <a:lstStyle>
            <a:lvl1pPr marL="0" indent="0" algn="ctr">
              <a:buNone/>
              <a:defRPr lang="en-US" sz="1800">
                <a:solidFill>
                  <a:schemeClr val="tx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7728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9C1590D-4639-4494-A37B-A15E7114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40C1F5F-4B50-4906-83E6-9A2F1CB1F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8161" y="2982416"/>
            <a:ext cx="1645920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72EC0A4-5E0C-44C7-B8BF-100C17934C9D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99426" y="1924687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09E18E3-2E11-4B74-AF2C-001F81DE3F24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611286" y="2982416"/>
            <a:ext cx="138988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D61E6447-2CC7-47A3-8681-4133CCCB54D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694" y="360541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AD91B82-5EEF-4712-A699-B8302B6558D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14673" y="360541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FAEB2B-6A01-4C63-ACA3-03B6E2919E8A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55269" y="2982416"/>
            <a:ext cx="211350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9680D39-3D54-40CF-ABCB-BA448F099B30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509170" y="1924687"/>
            <a:ext cx="1622417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E81CA5F1-31CE-4D4C-A27D-2B342ECD994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61249" y="360541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C3544C3-FDC7-4C8F-A615-9529597C549D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15161" y="2982416"/>
            <a:ext cx="2197045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691DC2D-3064-4822-9D2D-80D59EA85EBB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69062" y="1924687"/>
            <a:ext cx="1622417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130FD286-B22E-4EEB-8B67-4CE7BF2FBA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921141" y="3605411"/>
            <a:ext cx="1280160" cy="896112"/>
          </a:xfrm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DCAE751-A04A-4A9B-8EE4-3E1B64E955F3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888266" y="4704396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1FD07BB-52C2-4F52-A969-6778D844E8D4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874713" y="5838788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E1D5C74-7DD8-44F1-8142-1961D0C932B3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55269" y="470439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A6D3509-A776-4654-B6B2-F528C9FE7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1951635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BCA4A1CD-2E82-40FA-88EC-3D9F238493C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27665" y="1927715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76CA787-1443-453E-A0C1-A9391E1B647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88266" y="1931188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827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55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7" y="1436915"/>
            <a:ext cx="4584212" cy="1001338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0127" y="2545450"/>
            <a:ext cx="4584212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92DB9C86-72AA-496E-853D-32F108F0EDF5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0128" y="3300065"/>
            <a:ext cx="4584212" cy="1745768"/>
          </a:xfrm>
        </p:spPr>
        <p:txBody>
          <a:bodyPr lIns="36000" tIns="0" rIns="0" bIns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C7490E-08AD-4189-8849-3BD35E900B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4897" y="805589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9611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6213" y="2264012"/>
            <a:ext cx="4584212" cy="540000"/>
          </a:xfrm>
        </p:spPr>
        <p:txBody>
          <a:bodyPr lIns="36000" tIns="0" rIns="0" bIns="0"/>
          <a:lstStyle/>
          <a:p>
            <a:r>
              <a:rPr lang="en-US" noProof="0"/>
              <a:t>Click to edit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/>
          <a:lstStyle/>
          <a:p>
            <a:fld id="{E069DE6F-E840-4327-8BBF-41754A7E4C5B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id="{CD3882F6-C786-40F3-902A-6D4D2E6ED7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4854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100B10F-F811-4557-88AB-52E9E7FE037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726213" y="2990573"/>
            <a:ext cx="4584212" cy="2467690"/>
          </a:xfrm>
        </p:spPr>
        <p:txBody>
          <a:bodyPr lIns="36000" tIns="0" rIns="0" bIns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9928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D31C4-8140-4486-8E32-7EA32B162A9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2950868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5BE6-1DF7-4C9A-98F2-7B3DDF60DBCE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01E1CE2-D1DE-4252-B61A-6630E4C2CA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322311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86746" y="2950868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6746" y="3318403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6F4EC4F-5660-46EA-97AC-4F2DD125B4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6612" y="2284186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86746" y="2284186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97EA708-3A77-4F99-A2EA-0333462ED1F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36612" y="4654845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7207F0C-C876-4E0B-B625-1FDCC3DE6B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612" y="5026287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D53F1E4-6C15-48EA-8342-A2127473F13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86746" y="4654845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3CFD351-584A-4587-BC54-F35254DC7E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6746" y="5022379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1303F657-7B5B-4B28-8EAA-386438351FB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6612" y="39881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F994D41E-0FC7-48BC-98E8-C6B199A7B04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486746" y="39881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8200" y="1377833"/>
            <a:ext cx="9037320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4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8348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E44FD2-4D01-4152-92DA-14AD1463CC94}"/>
              </a:ext>
            </a:extLst>
          </p:cNvPr>
          <p:cNvSpPr/>
          <p:nvPr userDrawn="1"/>
        </p:nvSpPr>
        <p:spPr>
          <a:xfrm>
            <a:off x="879144" y="2301657"/>
            <a:ext cx="5257799" cy="4374516"/>
          </a:xfrm>
          <a:prstGeom prst="rect">
            <a:avLst/>
          </a:prstGeom>
          <a:blipFill>
            <a:blip r:embed="rId2"/>
            <a:srcRect/>
            <a:stretch>
              <a:fillRect l="-2654" t="-2825" r="2654" b="-101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9892-DE14-4032-9F90-3882897D2517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86746" y="3718884"/>
            <a:ext cx="20895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6747" y="4086418"/>
            <a:ext cx="1783080" cy="12710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86746" y="3069135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8200" y="1377833"/>
            <a:ext cx="9037320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535E35-8075-4558-BA3A-C9DFB4FCA5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61177" y="2461528"/>
            <a:ext cx="4555067" cy="25908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E1A0053-EF84-446F-850C-6AC8FF9CCED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098279" y="3718884"/>
            <a:ext cx="20895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534A936-14F3-4AEF-8CAD-03D91D568F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98280" y="4086418"/>
            <a:ext cx="1783080" cy="12710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A88BEF2F-BB04-4330-BC4B-2912B69653B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98279" y="3069135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6567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7975232" y="2875541"/>
            <a:ext cx="3758184" cy="35478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551B5-891C-4CB9-899C-230033EB001C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4F357-0C41-471E-A413-4D42ADE55B12}"/>
              </a:ext>
            </a:extLst>
          </p:cNvPr>
          <p:cNvSpPr/>
          <p:nvPr userDrawn="1"/>
        </p:nvSpPr>
        <p:spPr>
          <a:xfrm>
            <a:off x="458724" y="2852928"/>
            <a:ext cx="3758184" cy="35478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4216908" y="2395728"/>
            <a:ext cx="3758184" cy="446227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3C66F5D-DEC7-40DB-ACC1-70F67F4C9F4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86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3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8844A59-978B-47C0-B59A-F529FA41BF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58230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09F31D3-FC19-4A61-A915-5F11C6F7EBD8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56757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AA97C78-ABC3-4559-8EFA-1F24C3A6E3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56757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A70C67-E4B2-45C8-BD5F-DF3679B00C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96270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594797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94797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8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41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3479A-EF0B-406A-AA88-AA19FA2AD46F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3A2111-9E77-40EF-86DB-0DCF4279EE04}"/>
              </a:ext>
            </a:extLst>
          </p:cNvPr>
          <p:cNvSpPr/>
          <p:nvPr userDrawn="1"/>
        </p:nvSpPr>
        <p:spPr>
          <a:xfrm>
            <a:off x="442913" y="2238229"/>
            <a:ext cx="11749087" cy="153852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0000"/>
                </a:schemeClr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B9AC69A-F349-47A4-BC2D-27B0A75144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713" y="2623018"/>
            <a:ext cx="2992278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AC4E2DC-6DA0-4F8B-846F-A0B6430B276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3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7794B2-6DF5-42E5-A435-F8FADACBCF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4433657"/>
            <a:ext cx="4893566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FC6F434-B720-414A-A92B-EFFC947E69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01650" y="2616710"/>
            <a:ext cx="2992278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DDFEB1-7872-4940-890E-713981F69C4B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501650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F54982B-78F2-4014-A84C-F25539C6DC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1650" y="4433657"/>
            <a:ext cx="4853737" cy="1376965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53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1909F8-4C72-41AE-A265-A2B21B72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C406D-18BA-41D1-9AE4-5455C4F8F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08778-B918-4CC2-ACB0-052809B79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 vert="horz" lIns="91440" tIns="0" rIns="0" bIns="0" rtlCol="0" anchor="b" anchorCtr="0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8628FF69-04C9-40B5-BC2A-22670C27C1E9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98005-9236-461C-A055-9B9AB0DDF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0050C-14A2-4A8D-A783-08B8265C7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 vert="horz" lIns="90000" tIns="0" rIns="0" bIns="0" rtlCol="0" anchor="t" anchorCtr="0"/>
          <a:lstStyle>
            <a:lvl1pPr algn="ctr"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533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3" r:id="rId5"/>
    <p:sldLayoutId id="2147483669" r:id="rId6"/>
    <p:sldLayoutId id="2147483662" r:id="rId7"/>
    <p:sldLayoutId id="2147483667" r:id="rId8"/>
    <p:sldLayoutId id="2147483668" r:id="rId9"/>
    <p:sldLayoutId id="2147483654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2" r:id="rId22"/>
    <p:sldLayoutId id="2147483683" r:id="rId23"/>
    <p:sldLayoutId id="2147483684" r:id="rId24"/>
    <p:sldLayoutId id="2147483687" r:id="rId25"/>
    <p:sldLayoutId id="2147483688" r:id="rId26"/>
    <p:sldLayoutId id="2147483696" r:id="rId27"/>
    <p:sldLayoutId id="2147483693" r:id="rId28"/>
    <p:sldLayoutId id="2147483692" r:id="rId29"/>
    <p:sldLayoutId id="2147483694" r:id="rId30"/>
    <p:sldLayoutId id="2147483686" r:id="rId31"/>
    <p:sldLayoutId id="2147483695" r:id="rId32"/>
    <p:sldLayoutId id="2147483690" r:id="rId33"/>
    <p:sldLayoutId id="2147483685" r:id="rId3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0" userDrawn="1">
          <p15:clr>
            <a:srgbClr val="F26B43"/>
          </p15:clr>
        </p15:guide>
        <p15:guide id="2" pos="7401" userDrawn="1">
          <p15:clr>
            <a:srgbClr val="F26B43"/>
          </p15:clr>
        </p15:guide>
        <p15:guide id="3" pos="279" userDrawn="1">
          <p15:clr>
            <a:srgbClr val="F26B43"/>
          </p15:clr>
        </p15:guide>
        <p15:guide id="4" pos="551" userDrawn="1">
          <p15:clr>
            <a:srgbClr val="F26B43"/>
          </p15:clr>
        </p15:guide>
        <p15:guide id="5" pos="7129" userDrawn="1">
          <p15:clr>
            <a:srgbClr val="F26B43"/>
          </p15:clr>
        </p15:guide>
        <p15:guide id="6" orient="horz" pos="4042" userDrawn="1">
          <p15:clr>
            <a:srgbClr val="F26B43"/>
          </p15:clr>
        </p15:guide>
        <p15:guide id="7" orient="horz" pos="37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aseballsavant.mlb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close up of a baseball field&#10;&#10;Description automatically generated">
            <a:extLst>
              <a:ext uri="{FF2B5EF4-FFF2-40B4-BE49-F238E27FC236}">
                <a16:creationId xmlns:a16="http://schemas.microsoft.com/office/drawing/2014/main" id="{20E4529D-B55C-4DDF-A25D-5ED972C25D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462" b="10462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5B2BC59-134D-4AFC-B52F-67591CAB87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  <a:ea typeface="Cambria" panose="02040503050406030204" pitchFamily="18" charset="0"/>
              </a:rPr>
              <a:t>Analyzing the Mets Pitching</a:t>
            </a:r>
            <a:endParaRPr lang="ru-RU" dirty="0">
              <a:latin typeface="Garamond" panose="02020404030301010803" pitchFamily="18" charset="0"/>
              <a:ea typeface="Cambria" panose="020405030504060302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39A2B74-3287-4C03-80AF-662CC92EF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01258"/>
            <a:ext cx="11274552" cy="1799542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Charles Dvorak | Jack O’Connor | Richard Bump | Sam Witham</a:t>
            </a:r>
            <a:endParaRPr lang="ru-RU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252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FF144-10A9-4CCA-BB13-9132CB513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6CB0-EC2C-4EE5-A079-A792912F5980}" type="datetime1">
              <a:rPr lang="en-US" noProof="0" smtClean="0"/>
              <a:t>3/14/2020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71B639-939C-492C-B935-8DC03E551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70987-E62E-4862-8A87-9385AC58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5B77C6-B7EA-43D4-A435-A962D8A85542}"/>
              </a:ext>
            </a:extLst>
          </p:cNvPr>
          <p:cNvSpPr txBox="1">
            <a:spLocks/>
          </p:cNvSpPr>
          <p:nvPr/>
        </p:nvSpPr>
        <p:spPr>
          <a:xfrm>
            <a:off x="338138" y="231277"/>
            <a:ext cx="9535686" cy="5688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Pitch Type – Manhattan Distance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18CFDF1-3B3B-4E76-BC3E-E65014AFF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14" y="800077"/>
            <a:ext cx="7764572" cy="58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209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FF144-10A9-4CCA-BB13-9132CB513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6CB0-EC2C-4EE5-A079-A792912F5980}" type="datetime1">
              <a:rPr lang="en-US" noProof="0" smtClean="0"/>
              <a:t>3/14/2020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71B639-939C-492C-B935-8DC03E551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70987-E62E-4862-8A87-9385AC58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5B77C6-B7EA-43D4-A435-A962D8A85542}"/>
              </a:ext>
            </a:extLst>
          </p:cNvPr>
          <p:cNvSpPr txBox="1">
            <a:spLocks/>
          </p:cNvSpPr>
          <p:nvPr/>
        </p:nvSpPr>
        <p:spPr>
          <a:xfrm>
            <a:off x="338138" y="231277"/>
            <a:ext cx="9535686" cy="5688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Pitch Speed – Euclidean Distance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C599234-3F0D-496B-82E1-D01C887E0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7" y="816473"/>
            <a:ext cx="7820025" cy="58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12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icture containing grass, baseball, outdoor, player&#10;&#10;Description automatically generated">
            <a:extLst>
              <a:ext uri="{FF2B5EF4-FFF2-40B4-BE49-F238E27FC236}">
                <a16:creationId xmlns:a16="http://schemas.microsoft.com/office/drawing/2014/main" id="{2ED6FC94-CD57-45BC-BE90-D7791B224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728" b="19766"/>
          <a:stretch/>
        </p:blipFill>
        <p:spPr>
          <a:xfrm>
            <a:off x="829799" y="1766927"/>
            <a:ext cx="10515600" cy="387470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7800A-A5E3-4266-AAC6-1AD673615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anchor="ctr">
            <a:normAutofit/>
          </a:bodyPr>
          <a:lstStyle/>
          <a:p>
            <a:r>
              <a:rPr lang="en-US" dirty="0"/>
              <a:t>Naïve Bayes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5285E-E22E-4AFA-AAEA-1A84FCD7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D1D73BE-C26C-4A53-8473-AA512ED6EEFE}" type="datetime1">
              <a:rPr lang="en-US" noProof="0" smtClean="0"/>
              <a:pPr>
                <a:spcAft>
                  <a:spcPts val="600"/>
                </a:spcAft>
              </a:pPr>
              <a:t>3/13/2020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A9F4F-979E-4AB7-851E-3C67F532B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IST 707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8A00E-3478-4478-A4BA-B5EBE0DA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CE5352E-9B9F-4EDC-8769-7FA3D3F814C7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F77696-CD2F-4173-A4DC-F5D03C40429B}"/>
              </a:ext>
            </a:extLst>
          </p:cNvPr>
          <p:cNvSpPr/>
          <p:nvPr/>
        </p:nvSpPr>
        <p:spPr>
          <a:xfrm>
            <a:off x="0" y="548609"/>
            <a:ext cx="8547942" cy="953578"/>
          </a:xfrm>
          <a:prstGeom prst="rect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7E1E9-6ACF-421D-8C4B-DFA7A1CF1D88}"/>
              </a:ext>
            </a:extLst>
          </p:cNvPr>
          <p:cNvSpPr txBox="1"/>
          <p:nvPr/>
        </p:nvSpPr>
        <p:spPr>
          <a:xfrm>
            <a:off x="5826780" y="3227227"/>
            <a:ext cx="55582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Objective:</a:t>
            </a:r>
            <a:r>
              <a:rPr lang="en-US" sz="2800" dirty="0">
                <a:solidFill>
                  <a:schemeClr val="bg1"/>
                </a:solidFill>
              </a:rPr>
              <a:t> identify pitch attributes that result in a swing or non-swing </a:t>
            </a:r>
          </a:p>
        </p:txBody>
      </p:sp>
    </p:spTree>
    <p:extLst>
      <p:ext uri="{BB962C8B-B14F-4D97-AF65-F5344CB8AC3E}">
        <p14:creationId xmlns:p14="http://schemas.microsoft.com/office/powerpoint/2010/main" val="236404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9C1060-FC4F-42B8-940C-33F72405D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988" y="302064"/>
            <a:ext cx="9876496" cy="609873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346C4-E26D-4485-9335-7457F9235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6626CB0-EC2C-4EE5-A079-A792912F5980}" type="datetime1">
              <a:rPr lang="en-US" noProof="0" smtClean="0"/>
              <a:pPr>
                <a:spcAft>
                  <a:spcPts val="600"/>
                </a:spcAft>
              </a:pPr>
              <a:t>3/13/2020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8ACE5C-7ACE-44DD-B063-D33B5A048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IST 707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E7177-268E-4D6A-A877-EF3AB13F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CE5352E-9B9F-4EDC-8769-7FA3D3F814C7}" type="slidenum">
              <a:rPr lang="en-US" noProof="0" smtClean="0"/>
              <a:pPr>
                <a:spcAft>
                  <a:spcPts val="600"/>
                </a:spcAft>
              </a:pPr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72772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365F58-BB70-4799-A0E8-3E26BE6F9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6CB0-EC2C-4EE5-A079-A792912F5980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741CC-BC95-4491-AF96-78AD52112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352FD-0760-4939-BFE0-BA270959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14</a:t>
            </a:fld>
            <a:endParaRPr lang="en-US" noProof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61542B-C6C8-408A-A18C-91858C53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3" y="566077"/>
            <a:ext cx="9277991" cy="572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E30DE6-63D3-4FC0-B6DB-379DD667248C}"/>
              </a:ext>
            </a:extLst>
          </p:cNvPr>
          <p:cNvSpPr txBox="1"/>
          <p:nvPr/>
        </p:nvSpPr>
        <p:spPr>
          <a:xfrm>
            <a:off x="9513229" y="2274838"/>
            <a:ext cx="24871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 = Changeup</a:t>
            </a:r>
          </a:p>
          <a:p>
            <a:r>
              <a:rPr lang="en-US" dirty="0"/>
              <a:t>CU = Curveball</a:t>
            </a:r>
          </a:p>
          <a:p>
            <a:r>
              <a:rPr lang="en-US" dirty="0"/>
              <a:t>FC = Fastball (Cutter)</a:t>
            </a:r>
          </a:p>
          <a:p>
            <a:r>
              <a:rPr lang="en-US" dirty="0"/>
              <a:t>FF = Four-seam Fastball</a:t>
            </a:r>
          </a:p>
          <a:p>
            <a:r>
              <a:rPr lang="en-US" dirty="0"/>
              <a:t>FT = Two-seam Fastball</a:t>
            </a:r>
          </a:p>
          <a:p>
            <a:r>
              <a:rPr lang="en-US" dirty="0"/>
              <a:t>PO = Pitch Out</a:t>
            </a:r>
          </a:p>
          <a:p>
            <a:r>
              <a:rPr lang="en-US" dirty="0"/>
              <a:t>SI = Sinker</a:t>
            </a:r>
          </a:p>
          <a:p>
            <a:r>
              <a:rPr lang="en-US" dirty="0"/>
              <a:t>SL = Slider</a:t>
            </a:r>
          </a:p>
        </p:txBody>
      </p:sp>
    </p:spTree>
    <p:extLst>
      <p:ext uri="{BB962C8B-B14F-4D97-AF65-F5344CB8AC3E}">
        <p14:creationId xmlns:p14="http://schemas.microsoft.com/office/powerpoint/2010/main" val="3257509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CFAB9-2BDA-42EE-9EE7-E4C30B41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6CB0-EC2C-4EE5-A079-A792912F5980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95B616-145C-4540-A3D1-A9D17CDB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B08C5-85FC-4059-A76B-D881937B2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15</a:t>
            </a:fld>
            <a:endParaRPr lang="en-US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F5C84F7-8F13-4D1F-B4CD-2F2F02B77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78" y="1325245"/>
            <a:ext cx="3295240" cy="129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1485712-50A7-4E43-A448-6D262508A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137" y="1320164"/>
            <a:ext cx="3387725" cy="130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ACDE73F-03E0-4D59-ABAA-B697FC447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524" y="1325244"/>
            <a:ext cx="3281450" cy="129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9B4BDE70-5178-4104-9984-A71619DD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137" y="3924549"/>
            <a:ext cx="3472525" cy="139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186F0BB-5976-4D78-850A-042C5285F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673" y="3924549"/>
            <a:ext cx="3387726" cy="139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732663F-0004-4A27-B62B-43D3C1FE102C}"/>
              </a:ext>
            </a:extLst>
          </p:cNvPr>
          <p:cNvSpPr txBox="1">
            <a:spLocks/>
          </p:cNvSpPr>
          <p:nvPr/>
        </p:nvSpPr>
        <p:spPr>
          <a:xfrm>
            <a:off x="641478" y="291739"/>
            <a:ext cx="9535686" cy="5688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Accuracy by Pitcher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B3822-4F5A-42C1-A6A3-CBED46B0205F}"/>
              </a:ext>
            </a:extLst>
          </p:cNvPr>
          <p:cNvSpPr txBox="1"/>
          <p:nvPr/>
        </p:nvSpPr>
        <p:spPr>
          <a:xfrm>
            <a:off x="641478" y="2762821"/>
            <a:ext cx="329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DeGrom</a:t>
            </a:r>
          </a:p>
          <a:p>
            <a:r>
              <a:rPr lang="en-US" dirty="0"/>
              <a:t>Accuracy: 68.9%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B20DE0-8420-4020-9E54-9EE2DE808790}"/>
              </a:ext>
            </a:extLst>
          </p:cNvPr>
          <p:cNvSpPr txBox="1"/>
          <p:nvPr/>
        </p:nvSpPr>
        <p:spPr>
          <a:xfrm>
            <a:off x="4402137" y="2712366"/>
            <a:ext cx="329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Stroman</a:t>
            </a:r>
          </a:p>
          <a:p>
            <a:r>
              <a:rPr lang="en-US" dirty="0"/>
              <a:t>Accuracy: 70.5%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5FC966-10F2-411C-AA45-6F480086231C}"/>
              </a:ext>
            </a:extLst>
          </p:cNvPr>
          <p:cNvSpPr txBox="1"/>
          <p:nvPr/>
        </p:nvSpPr>
        <p:spPr>
          <a:xfrm>
            <a:off x="8162796" y="2712366"/>
            <a:ext cx="329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Lugo</a:t>
            </a:r>
          </a:p>
          <a:p>
            <a:r>
              <a:rPr lang="en-US" dirty="0"/>
              <a:t>Accuracy: 70.2%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198C1D-0375-4E4D-84D7-804BD58C6961}"/>
              </a:ext>
            </a:extLst>
          </p:cNvPr>
          <p:cNvSpPr txBox="1"/>
          <p:nvPr/>
        </p:nvSpPr>
        <p:spPr>
          <a:xfrm>
            <a:off x="1720137" y="5487234"/>
            <a:ext cx="329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Diaz</a:t>
            </a:r>
          </a:p>
          <a:p>
            <a:r>
              <a:rPr lang="en-US" dirty="0"/>
              <a:t>Accuracy: 69.2%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65F337-3835-45A8-8207-7B88F6982F07}"/>
              </a:ext>
            </a:extLst>
          </p:cNvPr>
          <p:cNvSpPr txBox="1"/>
          <p:nvPr/>
        </p:nvSpPr>
        <p:spPr>
          <a:xfrm>
            <a:off x="6923916" y="5502246"/>
            <a:ext cx="329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Syndergaard</a:t>
            </a:r>
          </a:p>
          <a:p>
            <a:r>
              <a:rPr lang="en-US" dirty="0"/>
              <a:t>Accuracy: 68.2%</a:t>
            </a:r>
          </a:p>
        </p:txBody>
      </p:sp>
    </p:spTree>
    <p:extLst>
      <p:ext uri="{BB962C8B-B14F-4D97-AF65-F5344CB8AC3E}">
        <p14:creationId xmlns:p14="http://schemas.microsoft.com/office/powerpoint/2010/main" val="2128194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icture containing grass, baseball, outdoor, player&#10;&#10;Description automatically generated">
            <a:extLst>
              <a:ext uri="{FF2B5EF4-FFF2-40B4-BE49-F238E27FC236}">
                <a16:creationId xmlns:a16="http://schemas.microsoft.com/office/drawing/2014/main" id="{2ED6FC94-CD57-45BC-BE90-D7791B224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728" b="19766"/>
          <a:stretch/>
        </p:blipFill>
        <p:spPr>
          <a:xfrm>
            <a:off x="829799" y="1766927"/>
            <a:ext cx="10515600" cy="387470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7800A-A5E3-4266-AAC6-1AD673615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anchor="ctr">
            <a:normAutofit/>
          </a:bodyPr>
          <a:lstStyle/>
          <a:p>
            <a:r>
              <a:rPr lang="en-US" dirty="0"/>
              <a:t>Decision Tree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5285E-E22E-4AFA-AAEA-1A84FCD7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D1D73BE-C26C-4A53-8473-AA512ED6EEFE}" type="datetime1">
              <a:rPr lang="en-US" noProof="0" smtClean="0"/>
              <a:pPr>
                <a:spcAft>
                  <a:spcPts val="600"/>
                </a:spcAft>
              </a:pPr>
              <a:t>3/14/2020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A9F4F-979E-4AB7-851E-3C67F532B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IST 707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8A00E-3478-4478-A4BA-B5EBE0DA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CE5352E-9B9F-4EDC-8769-7FA3D3F814C7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F77696-CD2F-4173-A4DC-F5D03C40429B}"/>
              </a:ext>
            </a:extLst>
          </p:cNvPr>
          <p:cNvSpPr/>
          <p:nvPr/>
        </p:nvSpPr>
        <p:spPr>
          <a:xfrm>
            <a:off x="0" y="548609"/>
            <a:ext cx="8547942" cy="953578"/>
          </a:xfrm>
          <a:prstGeom prst="rect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E408D-98B6-4410-AB7E-EF2D33BA825B}"/>
              </a:ext>
            </a:extLst>
          </p:cNvPr>
          <p:cNvSpPr txBox="1"/>
          <p:nvPr/>
        </p:nvSpPr>
        <p:spPr>
          <a:xfrm>
            <a:off x="5826780" y="3227227"/>
            <a:ext cx="55582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Objective:</a:t>
            </a:r>
            <a:r>
              <a:rPr lang="en-US" sz="2800" dirty="0">
                <a:solidFill>
                  <a:schemeClr val="bg1"/>
                </a:solidFill>
              </a:rPr>
              <a:t> Determine if pitch type may be easily predicted by opponents by game situation</a:t>
            </a:r>
          </a:p>
        </p:txBody>
      </p:sp>
    </p:spTree>
    <p:extLst>
      <p:ext uri="{BB962C8B-B14F-4D97-AF65-F5344CB8AC3E}">
        <p14:creationId xmlns:p14="http://schemas.microsoft.com/office/powerpoint/2010/main" val="2321924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217B-0302-7742-838B-16497A484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894" y="287746"/>
            <a:ext cx="5356400" cy="1139989"/>
          </a:xfrm>
        </p:spPr>
        <p:txBody>
          <a:bodyPr/>
          <a:lstStyle/>
          <a:p>
            <a:r>
              <a:rPr lang="en-US" sz="3200"/>
              <a:t>Pitch Prediction – Syndergaard</a:t>
            </a:r>
            <a:br>
              <a:rPr lang="en-US" sz="3200"/>
            </a:br>
            <a:r>
              <a:rPr lang="en-US" sz="3200"/>
              <a:t>Decision Tree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F7587B-CA28-9246-A249-E6BFEAEB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2AB4-9A1A-44B3-A31B-F3060AB79EFF}" type="datetime1">
              <a:rPr lang="en-US" noProof="0" smtClean="0"/>
              <a:t>3/14/2020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EBEA3-DF10-9341-867A-18EB0292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A0D71-ED5C-454A-98B9-7CEE2CA1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17</a:t>
            </a:fld>
            <a:endParaRPr lang="en-US" noProof="0"/>
          </a:p>
        </p:txBody>
      </p:sp>
      <p:pic>
        <p:nvPicPr>
          <p:cNvPr id="11" name="Picture 10" descr="A picture containing map&#10;&#10;Description automatically generated">
            <a:extLst>
              <a:ext uri="{FF2B5EF4-FFF2-40B4-BE49-F238E27FC236}">
                <a16:creationId xmlns:a16="http://schemas.microsoft.com/office/drawing/2014/main" id="{865E567A-90ED-244B-9370-0D915EB8284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840" y="2534579"/>
            <a:ext cx="3117850" cy="2483985"/>
          </a:xfrm>
          <a:prstGeom prst="rect">
            <a:avLst/>
          </a:prstGeom>
        </p:spPr>
      </p:pic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BEE1B19-4393-5B4A-BF00-150B48B3DA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400" y="4455382"/>
            <a:ext cx="3356610" cy="2140585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2212E6-8E2C-744F-9390-6BFF4458617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965690" y="2534580"/>
            <a:ext cx="2073910" cy="24773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CF1673-E915-2548-B5C3-D716798CC55D}"/>
              </a:ext>
            </a:extLst>
          </p:cNvPr>
          <p:cNvSpPr txBox="1"/>
          <p:nvPr/>
        </p:nvSpPr>
        <p:spPr>
          <a:xfrm>
            <a:off x="159834" y="2504864"/>
            <a:ext cx="66880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syndergaardTree2 &lt;- pitch</a:t>
            </a:r>
            <a:r>
              <a:rPr lang="en-US" err="1"/>
              <a:t>_name</a:t>
            </a:r>
            <a:r>
              <a:rPr lang="en-US"/>
              <a:t> ~ </a:t>
            </a:r>
            <a:r>
              <a:rPr lang="en-US" err="1"/>
              <a:t>sumCount</a:t>
            </a:r>
            <a:r>
              <a:rPr lang="en-US"/>
              <a:t> + outs +scoring + inning</a:t>
            </a:r>
          </a:p>
          <a:p>
            <a:r>
              <a:rPr lang="en-US"/>
              <a:t>When Syndergaard is even or behind in the count (69% of the time), the batter has a 35% chance of seeing a slider and a 25% chance of seeing a 4-seam fastball.  When Syndergaard is ahead in the count the batter has a fairly even likelihood of seeing a 4-seam fast ball (26%), a slider (24%) or a slider (23%).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EBAE6-1870-8D49-A64B-E7109646EE26}"/>
              </a:ext>
            </a:extLst>
          </p:cNvPr>
          <p:cNvSpPr txBox="1"/>
          <p:nvPr/>
        </p:nvSpPr>
        <p:spPr>
          <a:xfrm>
            <a:off x="3509010" y="5025244"/>
            <a:ext cx="73643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lugoTree3 &lt;- </a:t>
            </a:r>
            <a:r>
              <a:rPr lang="en-US" sz="1400" err="1"/>
              <a:t>rpart</a:t>
            </a:r>
            <a:r>
              <a:rPr lang="en-US" sz="1400"/>
              <a:t>(</a:t>
            </a:r>
            <a:r>
              <a:rPr lang="en-US" sz="1400" err="1"/>
              <a:t>pitch_name</a:t>
            </a:r>
            <a:r>
              <a:rPr lang="en-US" sz="1400"/>
              <a:t> ~ zone + </a:t>
            </a:r>
            <a:r>
              <a:rPr lang="en-US" sz="1400" err="1"/>
              <a:t>speedB</a:t>
            </a:r>
            <a:r>
              <a:rPr lang="en-US" sz="1400"/>
              <a:t>, data=</a:t>
            </a:r>
            <a:r>
              <a:rPr lang="en-US" sz="1400" err="1"/>
              <a:t>lugoData</a:t>
            </a:r>
            <a:r>
              <a:rPr lang="en-US" sz="1400"/>
              <a:t>)</a:t>
            </a:r>
          </a:p>
          <a:p>
            <a:r>
              <a:rPr lang="en-US" sz="1400"/>
              <a:t>While the overall model does not have a very high accuracy rate, 61.88% there are some observations that might add some insight.  In anticipating the pitch, if Lugo throws a curveball, there is a very high likelihood that it will be slower than 85mph.  It is highly likely that his sliders will come in between 80 and 90.  The 2-seam and 4-seam fast balls are coming in over 90mph.  about 21% of the fastballs are low.</a:t>
            </a:r>
          </a:p>
          <a:p>
            <a:endParaRPr lang="en-US" sz="1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08596A-83D8-8A49-A20C-463348E6D3C6}"/>
              </a:ext>
            </a:extLst>
          </p:cNvPr>
          <p:cNvSpPr/>
          <p:nvPr/>
        </p:nvSpPr>
        <p:spPr>
          <a:xfrm>
            <a:off x="163618" y="1362795"/>
            <a:ext cx="53563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/>
              <a:t>Syndergaard is a starter who pitches mostly in the earlier innings throwing most his pitches between 90 to 100mph.  While he has 7 pitches, he throws mostly his sinker and his 4-seam fastball.</a:t>
            </a:r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6F0A75-ECEF-B54B-BCEA-469E347AAAA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712294" y="169495"/>
            <a:ext cx="2957830" cy="2328689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908798-B4CC-AF4D-933D-8C675B219F3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862401" y="156420"/>
            <a:ext cx="2973705" cy="208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4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217B-0302-7742-838B-16497A484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894" y="287746"/>
            <a:ext cx="4633880" cy="1139989"/>
          </a:xfrm>
        </p:spPr>
        <p:txBody>
          <a:bodyPr/>
          <a:lstStyle/>
          <a:p>
            <a:r>
              <a:rPr lang="en-US"/>
              <a:t>Pitch Prediction – Lugo</a:t>
            </a:r>
            <a:br>
              <a:rPr lang="en-US"/>
            </a:br>
            <a:r>
              <a:rPr lang="en-US"/>
              <a:t>Decision Tree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F7587B-CA28-9246-A249-E6BFEAEB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2AB4-9A1A-44B3-A31B-F3060AB79EFF}" type="datetime1">
              <a:rPr lang="en-US" noProof="0" smtClean="0"/>
              <a:t>3/14/2020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EBEA3-DF10-9341-867A-18EB0292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A0D71-ED5C-454A-98B9-7CEE2CA1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18</a:t>
            </a:fld>
            <a:endParaRPr lang="en-US" noProof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AA5BFE-11DB-DC48-959C-8089A89A934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21795"/>
            <a:ext cx="3862678" cy="229280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704F61-573B-F94E-9B7E-85F5E9DCB7F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89774" y="287747"/>
            <a:ext cx="3239826" cy="2233533"/>
          </a:xfrm>
          <a:prstGeom prst="rect">
            <a:avLst/>
          </a:prstGeom>
        </p:spPr>
      </p:pic>
      <p:pic>
        <p:nvPicPr>
          <p:cNvPr id="11" name="Picture 10" descr="A picture containing map&#10;&#10;Description automatically generated">
            <a:extLst>
              <a:ext uri="{FF2B5EF4-FFF2-40B4-BE49-F238E27FC236}">
                <a16:creationId xmlns:a16="http://schemas.microsoft.com/office/drawing/2014/main" id="{865E567A-90ED-244B-9370-0D915EB8284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840" y="2534579"/>
            <a:ext cx="3117850" cy="2483985"/>
          </a:xfrm>
          <a:prstGeom prst="rect">
            <a:avLst/>
          </a:prstGeom>
        </p:spPr>
      </p:pic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BEE1B19-4393-5B4A-BF00-150B48B3DA6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52400" y="4455382"/>
            <a:ext cx="3356610" cy="2140585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2212E6-8E2C-744F-9390-6BFF4458617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965690" y="2534580"/>
            <a:ext cx="2073910" cy="24773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CF1673-E915-2548-B5C3-D716798CC55D}"/>
              </a:ext>
            </a:extLst>
          </p:cNvPr>
          <p:cNvSpPr txBox="1"/>
          <p:nvPr/>
        </p:nvSpPr>
        <p:spPr>
          <a:xfrm>
            <a:off x="159834" y="2504864"/>
            <a:ext cx="66880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lugoTree2 &lt;- </a:t>
            </a:r>
            <a:r>
              <a:rPr lang="en-US" sz="1400" err="1"/>
              <a:t>rpart</a:t>
            </a:r>
            <a:r>
              <a:rPr lang="en-US" sz="1400"/>
              <a:t>(</a:t>
            </a:r>
            <a:r>
              <a:rPr lang="en-US" sz="1400" err="1"/>
              <a:t>pitch_name</a:t>
            </a:r>
            <a:r>
              <a:rPr lang="en-US" sz="1400"/>
              <a:t> ~ </a:t>
            </a:r>
            <a:r>
              <a:rPr lang="en-US" sz="1400" err="1"/>
              <a:t>sumCount</a:t>
            </a:r>
            <a:r>
              <a:rPr lang="en-US" sz="1400"/>
              <a:t> + outs +scoring + inning, data=</a:t>
            </a:r>
            <a:r>
              <a:rPr lang="en-US" sz="1400" err="1"/>
              <a:t>lugoData</a:t>
            </a:r>
            <a:r>
              <a:rPr lang="en-US" sz="1400"/>
              <a:t>)</a:t>
            </a:r>
            <a:endParaRPr lang="en-US" altLang="en-US" sz="140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en-US" sz="1400">
                <a:ea typeface="Calibri" panose="020F0502020204030204" pitchFamily="34" charset="0"/>
                <a:cs typeface="Times New Roman" panose="02020603050405020304" pitchFamily="18" charset="0"/>
              </a:rPr>
              <a:t>Looking for pitch prediction</a:t>
            </a:r>
            <a:r>
              <a:rPr lang="en-US" altLang="en-US" sz="1400"/>
              <a:t> </a:t>
            </a:r>
            <a:r>
              <a:rPr lang="en-US" sz="1400"/>
              <a:t>based on the count, if Lugo is behind (balls &gt; strikes) there is a 33% chance that he throws a 2-seam fast ball and a 27% chance that he throws a 4-seam fast ball (60% chance he throws a fast ball).  If he is even in the count (balls = strikes), there is a 53% (20% 2-seam and 33% 4-seam) chance that he throws a fastball.  The other pitch to watch for is a curveball (27% chance).  If Lugo is ahead in the count (which is usually is at 5=43% of the time) the top 3 pitches are a fast ball (2-seam at 22% and 4-seam at 23%) combined for 43% but the curveball is the next pitch to watch for at 30%.  Difficult to make a prediction here.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EBAE6-1870-8D49-A64B-E7109646EE26}"/>
              </a:ext>
            </a:extLst>
          </p:cNvPr>
          <p:cNvSpPr txBox="1"/>
          <p:nvPr/>
        </p:nvSpPr>
        <p:spPr>
          <a:xfrm>
            <a:off x="3509010" y="5025244"/>
            <a:ext cx="73643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lugoTree3 &lt;- </a:t>
            </a:r>
            <a:r>
              <a:rPr lang="en-US" sz="1400" err="1"/>
              <a:t>rpart</a:t>
            </a:r>
            <a:r>
              <a:rPr lang="en-US" sz="1400"/>
              <a:t>(</a:t>
            </a:r>
            <a:r>
              <a:rPr lang="en-US" sz="1400" err="1"/>
              <a:t>pitch_name</a:t>
            </a:r>
            <a:r>
              <a:rPr lang="en-US" sz="1400"/>
              <a:t> ~ zone + </a:t>
            </a:r>
            <a:r>
              <a:rPr lang="en-US" sz="1400" err="1"/>
              <a:t>speedB</a:t>
            </a:r>
            <a:r>
              <a:rPr lang="en-US" sz="1400"/>
              <a:t>, data=</a:t>
            </a:r>
            <a:r>
              <a:rPr lang="en-US" sz="1400" err="1"/>
              <a:t>lugoData</a:t>
            </a:r>
            <a:r>
              <a:rPr lang="en-US" sz="1400"/>
              <a:t>)</a:t>
            </a:r>
          </a:p>
          <a:p>
            <a:r>
              <a:rPr lang="en-US" sz="1400"/>
              <a:t>While the overall model does not have a very high accuracy rate, 61.88% there are some observations that might add some insight.  In anticipating the pitch, if Lugo throws a curveball, there is a very high likelihood that it will be slower than 85mph.  It is highly likely that his sliders will come in between 80 and 90.  The 2-seam and 4-seam fast balls are coming in over 90mph.  about 21% of the fastballs are low.</a:t>
            </a:r>
          </a:p>
          <a:p>
            <a:endParaRPr lang="en-US" sz="1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08596A-83D8-8A49-A20C-463348E6D3C6}"/>
              </a:ext>
            </a:extLst>
          </p:cNvPr>
          <p:cNvSpPr/>
          <p:nvPr/>
        </p:nvSpPr>
        <p:spPr>
          <a:xfrm>
            <a:off x="159834" y="1592011"/>
            <a:ext cx="48299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Lugo is a reliever with a wide range of pitches who comes in in the later innings. </a:t>
            </a:r>
          </a:p>
        </p:txBody>
      </p:sp>
    </p:spTree>
    <p:extLst>
      <p:ext uri="{BB962C8B-B14F-4D97-AF65-F5344CB8AC3E}">
        <p14:creationId xmlns:p14="http://schemas.microsoft.com/office/powerpoint/2010/main" val="814877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icture containing grass, baseball, outdoor, player&#10;&#10;Description automatically generated">
            <a:extLst>
              <a:ext uri="{FF2B5EF4-FFF2-40B4-BE49-F238E27FC236}">
                <a16:creationId xmlns:a16="http://schemas.microsoft.com/office/drawing/2014/main" id="{2ED6FC94-CD57-45BC-BE90-D7791B224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728" b="19766"/>
          <a:stretch/>
        </p:blipFill>
        <p:spPr>
          <a:xfrm>
            <a:off x="829799" y="1766927"/>
            <a:ext cx="10515600" cy="387470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7800A-A5E3-4266-AAC6-1AD673615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anchor="ctr">
            <a:normAutofit/>
          </a:bodyPr>
          <a:lstStyle/>
          <a:p>
            <a:r>
              <a:rPr lang="en-US" dirty="0"/>
              <a:t>Association Rule Mining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5285E-E22E-4AFA-AAEA-1A84FCD7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D1D73BE-C26C-4A53-8473-AA512ED6EEFE}" type="datetime1">
              <a:rPr lang="en-US" noProof="0" smtClean="0"/>
              <a:pPr>
                <a:spcAft>
                  <a:spcPts val="600"/>
                </a:spcAft>
              </a:pPr>
              <a:t>3/14/2020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A9F4F-979E-4AB7-851E-3C67F532B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IST 707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8A00E-3478-4478-A4BA-B5EBE0DA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CE5352E-9B9F-4EDC-8769-7FA3D3F814C7}" type="slidenum">
              <a:rPr lang="en-US" noProof="0" smtClean="0"/>
              <a:pPr>
                <a:spcAft>
                  <a:spcPts val="600"/>
                </a:spcAft>
              </a:pPr>
              <a:t>19</a:t>
            </a:fld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F77696-CD2F-4173-A4DC-F5D03C40429B}"/>
              </a:ext>
            </a:extLst>
          </p:cNvPr>
          <p:cNvSpPr/>
          <p:nvPr/>
        </p:nvSpPr>
        <p:spPr>
          <a:xfrm>
            <a:off x="0" y="548609"/>
            <a:ext cx="8547942" cy="953578"/>
          </a:xfrm>
          <a:prstGeom prst="rect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DB649-ADDA-4521-B93C-549F9CD85045}"/>
              </a:ext>
            </a:extLst>
          </p:cNvPr>
          <p:cNvSpPr txBox="1"/>
          <p:nvPr/>
        </p:nvSpPr>
        <p:spPr>
          <a:xfrm>
            <a:off x="5826780" y="3227227"/>
            <a:ext cx="55582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Objective:</a:t>
            </a:r>
            <a:r>
              <a:rPr lang="en-US" sz="2800" dirty="0">
                <a:solidFill>
                  <a:schemeClr val="bg1"/>
                </a:solidFill>
              </a:rPr>
              <a:t> Determine if pitch type may be easily predicted by opponents by game situation</a:t>
            </a:r>
          </a:p>
        </p:txBody>
      </p:sp>
    </p:spTree>
    <p:extLst>
      <p:ext uri="{BB962C8B-B14F-4D97-AF65-F5344CB8AC3E}">
        <p14:creationId xmlns:p14="http://schemas.microsoft.com/office/powerpoint/2010/main" val="1785647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 with hanger, text, and mini mountain on the bott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75" y="838067"/>
            <a:ext cx="786384" cy="433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A3A23C-C6B1-4060-8AB4-80821CC5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14C9E-240D-455D-9C3D-87EAC24F2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1460" y="4669673"/>
            <a:ext cx="2642616" cy="162225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Can advanced analytical techniques be deployed to identify strengths and weaknesses in the New York Mets pitching staff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EA9C20-09FC-4326-BE41-113FA545680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09930" y="4769307"/>
            <a:ext cx="6275470" cy="1041316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The following scouting report is prepared in anticipation of an upcoming home &amp; away series for the New York Mets. The analysis seeks to identify areas that opposing batters may be able to exploit and therefore gain a competitive advantage against the pitching staff.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6C219-E77D-47F7-9256-86D68B38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5509A-C8BB-4FD7-B2AD-5580C62CA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16324302-9BB9-4D01-A8E9-11324876D0F9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237A3-D983-4D9C-945A-AFE97329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</a:t>
            </a:r>
            <a:endParaRPr lang="en-US" dirty="0"/>
          </a:p>
        </p:txBody>
      </p:sp>
      <p:pic>
        <p:nvPicPr>
          <p:cNvPr id="10" name="Picture 9" descr="A picture containing sitting, green&#10;&#10;Description automatically generated">
            <a:extLst>
              <a:ext uri="{FF2B5EF4-FFF2-40B4-BE49-F238E27FC236}">
                <a16:creationId xmlns:a16="http://schemas.microsoft.com/office/drawing/2014/main" id="{192A6914-A391-45A4-AA11-3A2A52B7E6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36" b="8231"/>
          <a:stretch/>
        </p:blipFill>
        <p:spPr>
          <a:xfrm>
            <a:off x="458724" y="470499"/>
            <a:ext cx="11274551" cy="29718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2B630E8-F6D4-4440-A282-B2B5D733CEB3}"/>
              </a:ext>
            </a:extLst>
          </p:cNvPr>
          <p:cNvSpPr/>
          <p:nvPr/>
        </p:nvSpPr>
        <p:spPr>
          <a:xfrm>
            <a:off x="3644058" y="4756007"/>
            <a:ext cx="8547942" cy="953578"/>
          </a:xfrm>
          <a:prstGeom prst="rect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16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E7C69-126B-43F9-9BD7-193BB932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414" y="694598"/>
            <a:ext cx="5401626" cy="568800"/>
          </a:xfrm>
        </p:spPr>
        <p:txBody>
          <a:bodyPr/>
          <a:lstStyle/>
          <a:p>
            <a:r>
              <a:rPr lang="en-US" dirty="0"/>
              <a:t>Association Rules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1D0DA-9094-4045-B107-F690B5E4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2AB4-9A1A-44B3-A31B-F3060AB79EFF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3FC01-66E4-4D6E-932A-738FCACA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781B4-B519-4721-B06D-11C85BA0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337B20-421A-410C-A269-137931EC3EC2}"/>
              </a:ext>
            </a:extLst>
          </p:cNvPr>
          <p:cNvSpPr/>
          <p:nvPr/>
        </p:nvSpPr>
        <p:spPr>
          <a:xfrm>
            <a:off x="2133600" y="566077"/>
            <a:ext cx="10058400" cy="825843"/>
          </a:xfrm>
          <a:prstGeom prst="rect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2E088-7837-48B6-95CD-6C8E94E32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78" y="1606166"/>
            <a:ext cx="6917054" cy="4835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4C2251-67B2-4EF3-B7EF-66632AB8C49A}"/>
              </a:ext>
            </a:extLst>
          </p:cNvPr>
          <p:cNvSpPr txBox="1"/>
          <p:nvPr/>
        </p:nvSpPr>
        <p:spPr>
          <a:xfrm>
            <a:off x="8321547" y="2684949"/>
            <a:ext cx="32289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By pitcher: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Baserunners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Batter 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1874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E7C69-126B-43F9-9BD7-193BB932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414" y="694598"/>
            <a:ext cx="5401626" cy="568800"/>
          </a:xfrm>
        </p:spPr>
        <p:txBody>
          <a:bodyPr/>
          <a:lstStyle/>
          <a:p>
            <a:r>
              <a:rPr lang="en-US" dirty="0"/>
              <a:t>Syndergaard - Sinker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1D0DA-9094-4045-B107-F690B5E4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2AB4-9A1A-44B3-A31B-F3060AB79EFF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3FC01-66E4-4D6E-932A-738FCACA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781B4-B519-4721-B06D-11C85BA0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337B20-421A-410C-A269-137931EC3EC2}"/>
              </a:ext>
            </a:extLst>
          </p:cNvPr>
          <p:cNvSpPr/>
          <p:nvPr/>
        </p:nvSpPr>
        <p:spPr>
          <a:xfrm>
            <a:off x="2133600" y="566077"/>
            <a:ext cx="10058400" cy="825843"/>
          </a:xfrm>
          <a:prstGeom prst="rect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light, sitting, white, bird&#10;&#10;Description automatically generated">
            <a:extLst>
              <a:ext uri="{FF2B5EF4-FFF2-40B4-BE49-F238E27FC236}">
                <a16:creationId xmlns:a16="http://schemas.microsoft.com/office/drawing/2014/main" id="{895EC7DF-7E7E-425A-96AF-07D72B0C9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84" y="1781841"/>
            <a:ext cx="4962216" cy="42760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7CEA96-FC43-4B3D-88E0-99F0C7A34EAE}"/>
              </a:ext>
            </a:extLst>
          </p:cNvPr>
          <p:cNvSpPr/>
          <p:nvPr/>
        </p:nvSpPr>
        <p:spPr>
          <a:xfrm>
            <a:off x="6826824" y="3047273"/>
            <a:ext cx="4424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egoe UI" panose="020B0502040204020203" pitchFamily="34" charset="0"/>
              </a:rPr>
              <a:t>{inning=1,outs=0,count=0 - 0,bases=100}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316582-18F2-4B90-8FA3-6A210F054C0D}"/>
              </a:ext>
            </a:extLst>
          </p:cNvPr>
          <p:cNvSpPr/>
          <p:nvPr/>
        </p:nvSpPr>
        <p:spPr>
          <a:xfrm>
            <a:off x="7438271" y="3657416"/>
            <a:ext cx="26098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=&gt;{</a:t>
            </a:r>
            <a:r>
              <a:rPr lang="en-US" sz="2000" dirty="0" err="1"/>
              <a:t>pitch_name</a:t>
            </a:r>
            <a:r>
              <a:rPr lang="en-US" sz="2000" dirty="0"/>
              <a:t>=Sinker}</a:t>
            </a:r>
          </a:p>
          <a:p>
            <a:r>
              <a:rPr lang="en-US" sz="2000" dirty="0"/>
              <a:t>Support = </a:t>
            </a:r>
            <a:r>
              <a:rPr lang="en-US" dirty="0"/>
              <a:t>0.002011398</a:t>
            </a:r>
          </a:p>
          <a:p>
            <a:r>
              <a:rPr lang="en-US" sz="2000" dirty="0"/>
              <a:t>Confidence = 0.80000</a:t>
            </a:r>
          </a:p>
          <a:p>
            <a:r>
              <a:rPr lang="en-US" sz="2000" dirty="0"/>
              <a:t>Lift = 2.575715</a:t>
            </a:r>
          </a:p>
        </p:txBody>
      </p:sp>
    </p:spTree>
    <p:extLst>
      <p:ext uri="{BB962C8B-B14F-4D97-AF65-F5344CB8AC3E}">
        <p14:creationId xmlns:p14="http://schemas.microsoft.com/office/powerpoint/2010/main" val="3246694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E7C69-126B-43F9-9BD7-193BB932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414" y="694598"/>
            <a:ext cx="5401626" cy="568800"/>
          </a:xfrm>
        </p:spPr>
        <p:txBody>
          <a:bodyPr/>
          <a:lstStyle/>
          <a:p>
            <a:r>
              <a:rPr lang="en-US" dirty="0"/>
              <a:t>Syndergaard – Changeup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1D0DA-9094-4045-B107-F690B5E4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2AB4-9A1A-44B3-A31B-F3060AB79EFF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3FC01-66E4-4D6E-932A-738FCACA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781B4-B519-4721-B06D-11C85BA0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337B20-421A-410C-A269-137931EC3EC2}"/>
              </a:ext>
            </a:extLst>
          </p:cNvPr>
          <p:cNvSpPr/>
          <p:nvPr/>
        </p:nvSpPr>
        <p:spPr>
          <a:xfrm>
            <a:off x="2133600" y="566077"/>
            <a:ext cx="10058400" cy="825843"/>
          </a:xfrm>
          <a:prstGeom prst="rect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0B27A3-4A28-4C67-B98E-848B61CD31A9}"/>
              </a:ext>
            </a:extLst>
          </p:cNvPr>
          <p:cNvSpPr/>
          <p:nvPr/>
        </p:nvSpPr>
        <p:spPr>
          <a:xfrm>
            <a:off x="7162800" y="2560513"/>
            <a:ext cx="38876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{</a:t>
            </a:r>
            <a:r>
              <a:rPr lang="en-US" sz="2000" dirty="0" err="1"/>
              <a:t>bat_side</a:t>
            </a:r>
            <a:r>
              <a:rPr lang="en-US" sz="2000" dirty="0"/>
              <a:t>=</a:t>
            </a:r>
            <a:r>
              <a:rPr lang="en-US" sz="2000" dirty="0" err="1"/>
              <a:t>L,count</a:t>
            </a:r>
            <a:r>
              <a:rPr lang="en-US" sz="2000" dirty="0"/>
              <a:t>=1 - 0,bases=120}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ECD0BE-EDEC-4BE6-97C2-29B1C72BD6AA}"/>
              </a:ext>
            </a:extLst>
          </p:cNvPr>
          <p:cNvSpPr/>
          <p:nvPr/>
        </p:nvSpPr>
        <p:spPr>
          <a:xfrm>
            <a:off x="7581146" y="3237314"/>
            <a:ext cx="301512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=&gt;{</a:t>
            </a:r>
            <a:r>
              <a:rPr lang="en-US" sz="2000" dirty="0" err="1"/>
              <a:t>pitch_name</a:t>
            </a:r>
            <a:r>
              <a:rPr lang="en-US" sz="2000" dirty="0"/>
              <a:t>=Changeup}</a:t>
            </a:r>
          </a:p>
          <a:p>
            <a:r>
              <a:rPr lang="en-US" sz="2000" dirty="0"/>
              <a:t>Support = 0.001843781</a:t>
            </a:r>
          </a:p>
          <a:p>
            <a:r>
              <a:rPr lang="en-US" sz="2000" dirty="0"/>
              <a:t>Confidence = 0.6470588</a:t>
            </a:r>
          </a:p>
          <a:p>
            <a:r>
              <a:rPr lang="en-US" sz="2000" dirty="0"/>
              <a:t>Lift = 3.987968</a:t>
            </a:r>
          </a:p>
        </p:txBody>
      </p:sp>
      <p:pic>
        <p:nvPicPr>
          <p:cNvPr id="13" name="Picture 12" descr="A picture containing light, small, sitting, white&#10;&#10;Description automatically generated">
            <a:extLst>
              <a:ext uri="{FF2B5EF4-FFF2-40B4-BE49-F238E27FC236}">
                <a16:creationId xmlns:a16="http://schemas.microsoft.com/office/drawing/2014/main" id="{3AA5E541-E941-49CA-9487-9F39A6BB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4" y="1901810"/>
            <a:ext cx="4980876" cy="429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76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E7C69-126B-43F9-9BD7-193BB932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414" y="694598"/>
            <a:ext cx="5401626" cy="568800"/>
          </a:xfrm>
        </p:spPr>
        <p:txBody>
          <a:bodyPr/>
          <a:lstStyle/>
          <a:p>
            <a:r>
              <a:rPr lang="en-US" dirty="0"/>
              <a:t>Syndergaard - Slider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1D0DA-9094-4045-B107-F690B5E4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2AB4-9A1A-44B3-A31B-F3060AB79EFF}" type="datetime1">
              <a:rPr lang="en-US" noProof="0" smtClean="0"/>
              <a:t>3/13/2020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3FC01-66E4-4D6E-932A-738FCACA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781B4-B519-4721-B06D-11C85BA0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337B20-421A-410C-A269-137931EC3EC2}"/>
              </a:ext>
            </a:extLst>
          </p:cNvPr>
          <p:cNvSpPr/>
          <p:nvPr/>
        </p:nvSpPr>
        <p:spPr>
          <a:xfrm>
            <a:off x="2133600" y="566076"/>
            <a:ext cx="10058400" cy="825843"/>
          </a:xfrm>
          <a:prstGeom prst="rect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0B27A3-4A28-4C67-B98E-848B61CD31A9}"/>
              </a:ext>
            </a:extLst>
          </p:cNvPr>
          <p:cNvSpPr/>
          <p:nvPr/>
        </p:nvSpPr>
        <p:spPr>
          <a:xfrm>
            <a:off x="7162800" y="2560513"/>
            <a:ext cx="45491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{inning=4,outs=0,bat_side=R, count=0 - 1}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ECD0BE-EDEC-4BE6-97C2-29B1C72BD6AA}"/>
              </a:ext>
            </a:extLst>
          </p:cNvPr>
          <p:cNvSpPr/>
          <p:nvPr/>
        </p:nvSpPr>
        <p:spPr>
          <a:xfrm>
            <a:off x="7581146" y="3237314"/>
            <a:ext cx="270792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=&gt;{</a:t>
            </a:r>
            <a:r>
              <a:rPr lang="en-US" sz="2000" dirty="0" err="1"/>
              <a:t>pitch_name</a:t>
            </a:r>
            <a:r>
              <a:rPr lang="en-US" sz="2000" dirty="0"/>
              <a:t>=Slider}</a:t>
            </a:r>
          </a:p>
          <a:p>
            <a:r>
              <a:rPr lang="en-US" sz="2000" dirty="0"/>
              <a:t>Support = </a:t>
            </a:r>
            <a:r>
              <a:rPr lang="en-US" dirty="0"/>
              <a:t>0.002179014</a:t>
            </a:r>
          </a:p>
          <a:p>
            <a:r>
              <a:rPr lang="en-US" sz="2000" dirty="0"/>
              <a:t>Confidence = 0.5416667</a:t>
            </a:r>
          </a:p>
          <a:p>
            <a:r>
              <a:rPr lang="en-US" sz="2000" dirty="0"/>
              <a:t>Lift = 3.037202</a:t>
            </a:r>
          </a:p>
        </p:txBody>
      </p:sp>
      <p:pic>
        <p:nvPicPr>
          <p:cNvPr id="13" name="Picture 12" descr="A picture containing sitting, light, wire, group&#10;&#10;Description automatically generated">
            <a:extLst>
              <a:ext uri="{FF2B5EF4-FFF2-40B4-BE49-F238E27FC236}">
                <a16:creationId xmlns:a16="http://schemas.microsoft.com/office/drawing/2014/main" id="{22B9BC2A-EE82-4633-B37A-2E3227CCE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09" y="1885401"/>
            <a:ext cx="4947491" cy="441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07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icture containing grass, baseball, outdoor, player&#10;&#10;Description automatically generated">
            <a:extLst>
              <a:ext uri="{FF2B5EF4-FFF2-40B4-BE49-F238E27FC236}">
                <a16:creationId xmlns:a16="http://schemas.microsoft.com/office/drawing/2014/main" id="{2ED6FC94-CD57-45BC-BE90-D7791B224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728" b="19766"/>
          <a:stretch/>
        </p:blipFill>
        <p:spPr>
          <a:xfrm>
            <a:off x="829799" y="1766927"/>
            <a:ext cx="10515600" cy="387470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7800A-A5E3-4266-AAC6-1AD673615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anchor="ctr"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5285E-E22E-4AFA-AAEA-1A84FCD7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D1D73BE-C26C-4A53-8473-AA512ED6EEFE}" type="datetime1">
              <a:rPr lang="en-US" noProof="0" smtClean="0"/>
              <a:pPr>
                <a:spcAft>
                  <a:spcPts val="600"/>
                </a:spcAft>
              </a:pPr>
              <a:t>3/14/2020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A9F4F-979E-4AB7-851E-3C67F532B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IST 707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8A00E-3478-4478-A4BA-B5EBE0DA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CE5352E-9B9F-4EDC-8769-7FA3D3F814C7}" type="slidenum">
              <a:rPr lang="en-US" noProof="0" smtClean="0"/>
              <a:pPr>
                <a:spcAft>
                  <a:spcPts val="600"/>
                </a:spcAft>
              </a:pPr>
              <a:t>24</a:t>
            </a:fld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F77696-CD2F-4173-A4DC-F5D03C40429B}"/>
              </a:ext>
            </a:extLst>
          </p:cNvPr>
          <p:cNvSpPr/>
          <p:nvPr/>
        </p:nvSpPr>
        <p:spPr>
          <a:xfrm>
            <a:off x="0" y="548609"/>
            <a:ext cx="8547942" cy="953578"/>
          </a:xfrm>
          <a:prstGeom prst="rect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89693-7342-47AE-833C-F93D3791A490}"/>
              </a:ext>
            </a:extLst>
          </p:cNvPr>
          <p:cNvSpPr txBox="1"/>
          <p:nvPr/>
        </p:nvSpPr>
        <p:spPr>
          <a:xfrm>
            <a:off x="5826780" y="3227227"/>
            <a:ext cx="55582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Objective:</a:t>
            </a:r>
            <a:r>
              <a:rPr lang="en-US" sz="2800" dirty="0">
                <a:solidFill>
                  <a:schemeClr val="bg1"/>
                </a:solidFill>
              </a:rPr>
              <a:t> Determine if pitch type may be identified by release position</a:t>
            </a:r>
          </a:p>
        </p:txBody>
      </p:sp>
    </p:spTree>
    <p:extLst>
      <p:ext uri="{BB962C8B-B14F-4D97-AF65-F5344CB8AC3E}">
        <p14:creationId xmlns:p14="http://schemas.microsoft.com/office/powerpoint/2010/main" val="1579581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3D2780-6DDE-4549-9BCD-C20396865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6CB0-EC2C-4EE5-A079-A792912F5980}" type="datetime1">
              <a:rPr lang="en-US" noProof="0" smtClean="0"/>
              <a:t>3/14/2020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B5276-003E-4BE3-B33B-1077EC7A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62D48-6C49-4ADC-BD16-D2BC2E836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25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64EACB-5075-4784-92B8-09EA39A3FC3A}"/>
              </a:ext>
            </a:extLst>
          </p:cNvPr>
          <p:cNvSpPr txBox="1">
            <a:spLocks/>
          </p:cNvSpPr>
          <p:nvPr/>
        </p:nvSpPr>
        <p:spPr>
          <a:xfrm>
            <a:off x="338138" y="231277"/>
            <a:ext cx="9535686" cy="5688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Syndergaard – Pitch Release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24038-8575-4E42-ADB6-3C8FB54C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515" y="1097330"/>
            <a:ext cx="5750083" cy="483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05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3D2780-6DDE-4549-9BCD-C20396865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6CB0-EC2C-4EE5-A079-A792912F5980}" type="datetime1">
              <a:rPr lang="en-US" noProof="0" smtClean="0"/>
              <a:t>3/14/2020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B5276-003E-4BE3-B33B-1077EC7A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IST 707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62D48-6C49-4ADC-BD16-D2BC2E836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26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64EACB-5075-4784-92B8-09EA39A3FC3A}"/>
              </a:ext>
            </a:extLst>
          </p:cNvPr>
          <p:cNvSpPr txBox="1">
            <a:spLocks/>
          </p:cNvSpPr>
          <p:nvPr/>
        </p:nvSpPr>
        <p:spPr>
          <a:xfrm>
            <a:off x="338138" y="231277"/>
            <a:ext cx="9535686" cy="5688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Syndergaard – SVM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11B8E8-CD1F-4D00-8F37-1733A0886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3" y="1379872"/>
            <a:ext cx="3913545" cy="3287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DF3CD8-684A-4716-A199-66AAACD793C7}"/>
              </a:ext>
            </a:extLst>
          </p:cNvPr>
          <p:cNvSpPr txBox="1"/>
          <p:nvPr/>
        </p:nvSpPr>
        <p:spPr>
          <a:xfrm>
            <a:off x="1149221" y="4942029"/>
            <a:ext cx="208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= Polynomial</a:t>
            </a:r>
          </a:p>
          <a:p>
            <a:r>
              <a:rPr lang="en-US" dirty="0"/>
              <a:t>Accuracy 62.9%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41175E-151C-4624-830C-BB39CE038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908" y="1379872"/>
            <a:ext cx="3913545" cy="3287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8535EE-80B8-42FD-9694-C7A99CEE5985}"/>
              </a:ext>
            </a:extLst>
          </p:cNvPr>
          <p:cNvSpPr txBox="1"/>
          <p:nvPr/>
        </p:nvSpPr>
        <p:spPr>
          <a:xfrm>
            <a:off x="5168771" y="4942029"/>
            <a:ext cx="1644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= Radial</a:t>
            </a:r>
          </a:p>
          <a:p>
            <a:r>
              <a:rPr lang="en-US" dirty="0"/>
              <a:t>Accuracy 67.9%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10330-3D0B-4848-A0EB-B8867A761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452" y="1379872"/>
            <a:ext cx="3913545" cy="32873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2ED8C1-5169-48CD-AC9C-87B267C97706}"/>
              </a:ext>
            </a:extLst>
          </p:cNvPr>
          <p:cNvSpPr txBox="1"/>
          <p:nvPr/>
        </p:nvSpPr>
        <p:spPr>
          <a:xfrm>
            <a:off x="8946595" y="4965147"/>
            <a:ext cx="1644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= Linear</a:t>
            </a:r>
          </a:p>
          <a:p>
            <a:r>
              <a:rPr lang="en-US" dirty="0"/>
              <a:t>Accuracy 62.8%</a:t>
            </a:r>
          </a:p>
        </p:txBody>
      </p:sp>
    </p:spTree>
    <p:extLst>
      <p:ext uri="{BB962C8B-B14F-4D97-AF65-F5344CB8AC3E}">
        <p14:creationId xmlns:p14="http://schemas.microsoft.com/office/powerpoint/2010/main" val="1013498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7800A-A5E3-4266-AAC6-1AD673615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5285E-E22E-4AFA-AAEA-1A84FCD7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D1D73BE-C26C-4A53-8473-AA512ED6EEFE}" type="datetime1">
              <a:rPr lang="en-US" noProof="0" smtClean="0"/>
              <a:pPr>
                <a:spcAft>
                  <a:spcPts val="600"/>
                </a:spcAft>
              </a:pPr>
              <a:t>3/15/2020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A9F4F-979E-4AB7-851E-3C67F532B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IST 707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8A00E-3478-4478-A4BA-B5EBE0DA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CE5352E-9B9F-4EDC-8769-7FA3D3F814C7}" type="slidenum">
              <a:rPr lang="en-US" noProof="0" smtClean="0"/>
              <a:pPr>
                <a:spcAft>
                  <a:spcPts val="600"/>
                </a:spcAft>
              </a:pPr>
              <a:t>27</a:t>
            </a:fld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F77696-CD2F-4173-A4DC-F5D03C40429B}"/>
              </a:ext>
            </a:extLst>
          </p:cNvPr>
          <p:cNvSpPr/>
          <p:nvPr/>
        </p:nvSpPr>
        <p:spPr>
          <a:xfrm>
            <a:off x="0" y="551451"/>
            <a:ext cx="8547942" cy="953578"/>
          </a:xfrm>
          <a:prstGeom prst="rect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468EEE-848C-4148-A92F-C410A02C3763}"/>
              </a:ext>
            </a:extLst>
          </p:cNvPr>
          <p:cNvSpPr txBox="1"/>
          <p:nvPr/>
        </p:nvSpPr>
        <p:spPr>
          <a:xfrm>
            <a:off x="5826780" y="3227227"/>
            <a:ext cx="55582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Objective:</a:t>
            </a:r>
            <a:r>
              <a:rPr lang="en-US" sz="2800" dirty="0">
                <a:solidFill>
                  <a:schemeClr val="bg1"/>
                </a:solidFill>
              </a:rPr>
              <a:t> Identify high-level trends in pitcher performance</a:t>
            </a:r>
          </a:p>
        </p:txBody>
      </p:sp>
      <p:pic>
        <p:nvPicPr>
          <p:cNvPr id="10" name="Picture 9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C3F59488-1652-4286-971B-204258864E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153606" y="1574347"/>
            <a:ext cx="7597790" cy="50645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A12012-C076-48D8-B98E-A883C17A4C1C}"/>
              </a:ext>
            </a:extLst>
          </p:cNvPr>
          <p:cNvSpPr txBox="1"/>
          <p:nvPr/>
        </p:nvSpPr>
        <p:spPr>
          <a:xfrm>
            <a:off x="3394157" y="5646599"/>
            <a:ext cx="4865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Astros had it right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51FF5-3FD1-4514-BB47-64D36B1DADD4}"/>
              </a:ext>
            </a:extLst>
          </p:cNvPr>
          <p:cNvSpPr txBox="1"/>
          <p:nvPr/>
        </p:nvSpPr>
        <p:spPr>
          <a:xfrm>
            <a:off x="2676525" y="1965730"/>
            <a:ext cx="6781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Advanced analytics serve best as a complimentary feature to traditional coaching and scouting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Discovered trends prove insufficient to provide competitive advantage to opposing batters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Further research and analysis may reveal other useful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Professional pitchers have proven exceedingly difficult to predict through analytical models</a:t>
            </a:r>
          </a:p>
        </p:txBody>
      </p:sp>
    </p:spTree>
    <p:extLst>
      <p:ext uri="{BB962C8B-B14F-4D97-AF65-F5344CB8AC3E}">
        <p14:creationId xmlns:p14="http://schemas.microsoft.com/office/powerpoint/2010/main" val="2306289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52" y="489592"/>
            <a:ext cx="3065598" cy="657226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About the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D5F10-D404-44BB-9FA3-BB375B5A7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868" y="1477792"/>
            <a:ext cx="4732472" cy="9002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dataset consists of a detailed account of over 30,000 pitches, delivered by five different New York Mets pitchers over the 2017, 2018, and 2019 seasons.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7DC52B-CC70-4061-93ED-F4C2DD548EB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7307" y="2682127"/>
            <a:ext cx="4584212" cy="3734547"/>
          </a:xfrm>
        </p:spPr>
        <p:txBody>
          <a:bodyPr>
            <a:normAutofit/>
          </a:bodyPr>
          <a:lstStyle/>
          <a:p>
            <a:r>
              <a:rPr lang="en-US" sz="3200" dirty="0"/>
              <a:t>Pitchers: 5</a:t>
            </a:r>
          </a:p>
          <a:p>
            <a:r>
              <a:rPr lang="en-US" sz="3200" dirty="0"/>
              <a:t>Seasons: 3</a:t>
            </a:r>
          </a:p>
          <a:p>
            <a:r>
              <a:rPr lang="en-US" sz="3200" dirty="0"/>
              <a:t>Pitches: 31,442</a:t>
            </a:r>
          </a:p>
          <a:p>
            <a:r>
              <a:rPr lang="en-US" sz="3200" dirty="0"/>
              <a:t>At bats: 8,070</a:t>
            </a:r>
          </a:p>
          <a:p>
            <a:r>
              <a:rPr lang="en-US" sz="3200" dirty="0"/>
              <a:t>Batters: 729</a:t>
            </a:r>
          </a:p>
          <a:p>
            <a:r>
              <a:rPr lang="en-US" sz="3200" dirty="0"/>
              <a:t>Attributes: 89</a:t>
            </a:r>
          </a:p>
          <a:p>
            <a:endParaRPr lang="en-US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E5032-BBDB-454D-8B28-8882C522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EB53D-33E6-4A35-884A-01F8EC4A8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ACC4D-2BAD-4F82-93F4-F5FFA87666A2}" type="datetime1">
              <a:rPr lang="en-US" smtClean="0"/>
              <a:t>3/13/2020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6E1F9-C193-47F2-8658-048521E0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IST 707</a:t>
            </a:r>
            <a:endParaRPr lang="en-US" dirty="0"/>
          </a:p>
        </p:txBody>
      </p:sp>
      <p:pic>
        <p:nvPicPr>
          <p:cNvPr id="11" name="Picture Placeholder 10" descr="A baseball player is getting ready to hit the ball&#10;&#10;Description automatically generated">
            <a:extLst>
              <a:ext uri="{FF2B5EF4-FFF2-40B4-BE49-F238E27FC236}">
                <a16:creationId xmlns:a16="http://schemas.microsoft.com/office/drawing/2014/main" id="{CA793404-6E38-450E-A1B9-C88B62A7F70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35000"/>
          </a:blip>
          <a:srcRect l="18469" r="18469"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B85FE1-98A4-4132-9F66-A87E81EF6211}"/>
              </a:ext>
            </a:extLst>
          </p:cNvPr>
          <p:cNvSpPr txBox="1"/>
          <p:nvPr/>
        </p:nvSpPr>
        <p:spPr>
          <a:xfrm>
            <a:off x="6699513" y="1892120"/>
            <a:ext cx="4830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Noah Syndergaard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Jacob deGrom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Marcus Stroman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0CFB3A-A174-49D9-B2C9-484F510BC90F}"/>
              </a:ext>
            </a:extLst>
          </p:cNvPr>
          <p:cNvSpPr/>
          <p:nvPr/>
        </p:nvSpPr>
        <p:spPr>
          <a:xfrm>
            <a:off x="7943571" y="489592"/>
            <a:ext cx="194213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aramond" panose="02020404030301010803" pitchFamily="18" charset="0"/>
              </a:rPr>
              <a:t>Pitchers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373046-502D-49FE-B1A1-C7CF755D2090}"/>
              </a:ext>
            </a:extLst>
          </p:cNvPr>
          <p:cNvSpPr/>
          <p:nvPr/>
        </p:nvSpPr>
        <p:spPr>
          <a:xfrm>
            <a:off x="6357481" y="1293146"/>
            <a:ext cx="13903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aramond" panose="02020404030301010803" pitchFamily="18" charset="0"/>
              </a:rPr>
              <a:t>Starters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2877F3-05B4-4D28-ABE5-ACD8CABEC8B7}"/>
              </a:ext>
            </a:extLst>
          </p:cNvPr>
          <p:cNvSpPr/>
          <p:nvPr/>
        </p:nvSpPr>
        <p:spPr>
          <a:xfrm>
            <a:off x="6357481" y="3632309"/>
            <a:ext cx="14173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aramond" panose="02020404030301010803" pitchFamily="18" charset="0"/>
              </a:rPr>
              <a:t>Bullpen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5C8119-76C3-4338-A36A-74A85B2884BF}"/>
              </a:ext>
            </a:extLst>
          </p:cNvPr>
          <p:cNvSpPr txBox="1"/>
          <p:nvPr/>
        </p:nvSpPr>
        <p:spPr>
          <a:xfrm>
            <a:off x="6699513" y="4427896"/>
            <a:ext cx="483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Edwin Diaz (CL)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Seth Lugo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1A4F79-7CCD-4DFB-A52F-91DD01975CD3}"/>
              </a:ext>
            </a:extLst>
          </p:cNvPr>
          <p:cNvCxnSpPr/>
          <p:nvPr/>
        </p:nvCxnSpPr>
        <p:spPr>
          <a:xfrm>
            <a:off x="807307" y="1232327"/>
            <a:ext cx="4349487" cy="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E36C9F0-C017-4E13-9C3D-30FAE23A5A80}"/>
              </a:ext>
            </a:extLst>
          </p:cNvPr>
          <p:cNvSpPr txBox="1"/>
          <p:nvPr/>
        </p:nvSpPr>
        <p:spPr>
          <a:xfrm>
            <a:off x="807307" y="6001926"/>
            <a:ext cx="327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https://baseballsavant.mlb.com/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471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icture containing grass, baseball, outdoor, player&#10;&#10;Description automatically generated">
            <a:extLst>
              <a:ext uri="{FF2B5EF4-FFF2-40B4-BE49-F238E27FC236}">
                <a16:creationId xmlns:a16="http://schemas.microsoft.com/office/drawing/2014/main" id="{2ED6FC94-CD57-45BC-BE90-D7791B224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728" b="19766"/>
          <a:stretch/>
        </p:blipFill>
        <p:spPr>
          <a:xfrm>
            <a:off x="829799" y="1766927"/>
            <a:ext cx="10515600" cy="387470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7800A-A5E3-4266-AAC6-1AD673615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anchor="ctr">
            <a:normAutofit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5285E-E22E-4AFA-AAEA-1A84FCD7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D1D73BE-C26C-4A53-8473-AA512ED6EEFE}" type="datetime1">
              <a:rPr lang="en-US" noProof="0" smtClean="0"/>
              <a:pPr>
                <a:spcAft>
                  <a:spcPts val="600"/>
                </a:spcAft>
              </a:pPr>
              <a:t>3/14/2020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A9F4F-979E-4AB7-851E-3C67F532B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IST 707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8A00E-3478-4478-A4BA-B5EBE0DA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CE5352E-9B9F-4EDC-8769-7FA3D3F814C7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F77696-CD2F-4173-A4DC-F5D03C40429B}"/>
              </a:ext>
            </a:extLst>
          </p:cNvPr>
          <p:cNvSpPr/>
          <p:nvPr/>
        </p:nvSpPr>
        <p:spPr>
          <a:xfrm>
            <a:off x="0" y="548609"/>
            <a:ext cx="8547942" cy="953578"/>
          </a:xfrm>
          <a:prstGeom prst="rect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468EEE-848C-4148-A92F-C410A02C3763}"/>
              </a:ext>
            </a:extLst>
          </p:cNvPr>
          <p:cNvSpPr txBox="1"/>
          <p:nvPr/>
        </p:nvSpPr>
        <p:spPr>
          <a:xfrm>
            <a:off x="5826780" y="3227227"/>
            <a:ext cx="55582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Objective:</a:t>
            </a:r>
            <a:r>
              <a:rPr lang="en-US" sz="2800" dirty="0">
                <a:solidFill>
                  <a:schemeClr val="bg1"/>
                </a:solidFill>
              </a:rPr>
              <a:t> Identify high-level trends in pitcher performance</a:t>
            </a:r>
          </a:p>
        </p:txBody>
      </p:sp>
    </p:spTree>
    <p:extLst>
      <p:ext uri="{BB962C8B-B14F-4D97-AF65-F5344CB8AC3E}">
        <p14:creationId xmlns:p14="http://schemas.microsoft.com/office/powerpoint/2010/main" val="337161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9108DC0-FE0A-4E37-B945-139872E56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942829"/>
            <a:ext cx="4114800" cy="2894964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76E086-860F-471C-96DB-120E9E57C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09" y="3931544"/>
            <a:ext cx="4162116" cy="2928253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BA052A-D918-4290-9091-815FD39A4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911934"/>
            <a:ext cx="4291967" cy="301961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2DFAD7-D448-4D64-A287-B77EE5FDC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09" y="900649"/>
            <a:ext cx="4327229" cy="304441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31C09-4A35-4AC4-8178-49426AFA8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6CB0-EC2C-4EE5-A079-A792912F5980}" type="datetime1">
              <a:rPr lang="en-US" noProof="0" smtClean="0"/>
              <a:t>3/15/2020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985C56-3D70-41A4-8242-CAEB233F4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2AD0A-88E2-4462-A976-CCB88453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14212E4-EAF7-4025-9F47-D9F40D55D0B7}"/>
              </a:ext>
            </a:extLst>
          </p:cNvPr>
          <p:cNvSpPr txBox="1">
            <a:spLocks/>
          </p:cNvSpPr>
          <p:nvPr/>
        </p:nvSpPr>
        <p:spPr>
          <a:xfrm>
            <a:off x="338138" y="231277"/>
            <a:ext cx="9535686" cy="5688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Jacob deGrom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02309D-A3A4-47A3-B61A-A7581A2B673F}"/>
              </a:ext>
            </a:extLst>
          </p:cNvPr>
          <p:cNvSpPr/>
          <p:nvPr/>
        </p:nvSpPr>
        <p:spPr>
          <a:xfrm>
            <a:off x="0" y="900649"/>
            <a:ext cx="12192000" cy="234000"/>
          </a:xfrm>
          <a:prstGeom prst="rect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AC9D00-98A9-4460-BB05-26AB3736D2E8}"/>
              </a:ext>
            </a:extLst>
          </p:cNvPr>
          <p:cNvSpPr/>
          <p:nvPr/>
        </p:nvSpPr>
        <p:spPr>
          <a:xfrm>
            <a:off x="0" y="3947555"/>
            <a:ext cx="12192000" cy="234000"/>
          </a:xfrm>
          <a:prstGeom prst="rect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65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icture containing grass, baseball, outdoor, player&#10;&#10;Description automatically generated">
            <a:extLst>
              <a:ext uri="{FF2B5EF4-FFF2-40B4-BE49-F238E27FC236}">
                <a16:creationId xmlns:a16="http://schemas.microsoft.com/office/drawing/2014/main" id="{2ED6FC94-CD57-45BC-BE90-D7791B224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728" b="19766"/>
          <a:stretch/>
        </p:blipFill>
        <p:spPr>
          <a:xfrm>
            <a:off x="829799" y="1766927"/>
            <a:ext cx="10515600" cy="387470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7800A-A5E3-4266-AAC6-1AD673615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anchor="ctr">
            <a:norm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5285E-E22E-4AFA-AAEA-1A84FCD7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D1D73BE-C26C-4A53-8473-AA512ED6EEFE}" type="datetime1">
              <a:rPr lang="en-US" noProof="0" smtClean="0"/>
              <a:pPr>
                <a:spcAft>
                  <a:spcPts val="600"/>
                </a:spcAft>
              </a:pPr>
              <a:t>3/14/2020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A9F4F-979E-4AB7-851E-3C67F532B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0599" y="6057923"/>
            <a:ext cx="4114800" cy="23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IST 707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8A00E-3478-4478-A4BA-B5EBE0DA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1478" y="6057923"/>
            <a:ext cx="394063" cy="23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CE5352E-9B9F-4EDC-8769-7FA3D3F814C7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F77696-CD2F-4173-A4DC-F5D03C40429B}"/>
              </a:ext>
            </a:extLst>
          </p:cNvPr>
          <p:cNvSpPr/>
          <p:nvPr/>
        </p:nvSpPr>
        <p:spPr>
          <a:xfrm>
            <a:off x="0" y="548609"/>
            <a:ext cx="8547942" cy="953578"/>
          </a:xfrm>
          <a:prstGeom prst="rect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0FA34C-BFC3-4B1F-90AC-0A5F973EF257}"/>
              </a:ext>
            </a:extLst>
          </p:cNvPr>
          <p:cNvSpPr txBox="1"/>
          <p:nvPr/>
        </p:nvSpPr>
        <p:spPr>
          <a:xfrm>
            <a:off x="5826780" y="3227227"/>
            <a:ext cx="55582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Objective:</a:t>
            </a:r>
            <a:r>
              <a:rPr lang="en-US" sz="2800" dirty="0">
                <a:solidFill>
                  <a:schemeClr val="bg1"/>
                </a:solidFill>
              </a:rPr>
              <a:t> Classify pitches by observable variables</a:t>
            </a:r>
          </a:p>
        </p:txBody>
      </p:sp>
    </p:spTree>
    <p:extLst>
      <p:ext uri="{BB962C8B-B14F-4D97-AF65-F5344CB8AC3E}">
        <p14:creationId xmlns:p14="http://schemas.microsoft.com/office/powerpoint/2010/main" val="4272265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8F6D66-07EC-47FB-A462-C49554EEB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6CB0-EC2C-4EE5-A079-A792912F5980}" type="datetime1">
              <a:rPr lang="en-US" noProof="0" smtClean="0"/>
              <a:t>3/14/2020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D2C9F-5BD6-48D6-AEAA-2E3E551B6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AA18B-68A4-4A4F-835E-D5997471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7</a:t>
            </a:fld>
            <a:endParaRPr lang="en-US" noProof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073566-A789-4A1F-BA1D-2A14BB7F5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832384"/>
            <a:ext cx="9424987" cy="545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19BFB7-94A3-4896-BF1A-195B7F88D031}"/>
              </a:ext>
            </a:extLst>
          </p:cNvPr>
          <p:cNvSpPr txBox="1">
            <a:spLocks/>
          </p:cNvSpPr>
          <p:nvPr/>
        </p:nvSpPr>
        <p:spPr>
          <a:xfrm>
            <a:off x="338138" y="231277"/>
            <a:ext cx="9535686" cy="5688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Variable Distribution</a:t>
            </a:r>
          </a:p>
        </p:txBody>
      </p:sp>
    </p:spTree>
    <p:extLst>
      <p:ext uri="{BB962C8B-B14F-4D97-AF65-F5344CB8AC3E}">
        <p14:creationId xmlns:p14="http://schemas.microsoft.com/office/powerpoint/2010/main" val="3960244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8F6D66-07EC-47FB-A462-C49554EEB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6CB0-EC2C-4EE5-A079-A792912F5980}" type="datetime1">
              <a:rPr lang="en-US" noProof="0" smtClean="0"/>
              <a:t>3/14/2020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D2C9F-5BD6-48D6-AEAA-2E3E551B6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AA18B-68A4-4A4F-835E-D5997471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19BFB7-94A3-4896-BF1A-195B7F88D031}"/>
              </a:ext>
            </a:extLst>
          </p:cNvPr>
          <p:cNvSpPr txBox="1">
            <a:spLocks/>
          </p:cNvSpPr>
          <p:nvPr/>
        </p:nvSpPr>
        <p:spPr>
          <a:xfrm>
            <a:off x="338138" y="231277"/>
            <a:ext cx="9535686" cy="5688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K-Means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185727-8FDD-4A08-A051-6F3A9B757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78" y="1371600"/>
            <a:ext cx="6667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E6E4B0-AC6A-4F86-8DD2-ECFD7DDB05A2}"/>
              </a:ext>
            </a:extLst>
          </p:cNvPr>
          <p:cNvSpPr txBox="1"/>
          <p:nvPr/>
        </p:nvSpPr>
        <p:spPr>
          <a:xfrm>
            <a:off x="2956053" y="5484785"/>
            <a:ext cx="203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Elbow method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06859758-8923-40C5-AB3C-A73252917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560" y="1728799"/>
            <a:ext cx="3158877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635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FF144-10A9-4CCA-BB13-9132CB513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6CB0-EC2C-4EE5-A079-A792912F5980}" type="datetime1">
              <a:rPr lang="en-US" noProof="0" smtClean="0"/>
              <a:t>3/14/2020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71B639-939C-492C-B935-8DC03E551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IST 707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70987-E62E-4862-8A87-9385AC58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5B77C6-B7EA-43D4-A435-A962D8A85542}"/>
              </a:ext>
            </a:extLst>
          </p:cNvPr>
          <p:cNvSpPr txBox="1">
            <a:spLocks/>
          </p:cNvSpPr>
          <p:nvPr/>
        </p:nvSpPr>
        <p:spPr>
          <a:xfrm>
            <a:off x="338138" y="231277"/>
            <a:ext cx="9535686" cy="5688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Pitch Type – Euclidean Distance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3ECB7F-9EC1-4CCD-A766-64F9F97E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15" y="888031"/>
            <a:ext cx="8715684" cy="561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313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3F5779"/>
      </a:dk1>
      <a:lt1>
        <a:sysClr val="window" lastClr="FFFFFF"/>
      </a:lt1>
      <a:dk2>
        <a:srgbClr val="96556D"/>
      </a:dk2>
      <a:lt2>
        <a:srgbClr val="3B99BB"/>
      </a:lt2>
      <a:accent1>
        <a:srgbClr val="96556D"/>
      </a:accent1>
      <a:accent2>
        <a:srgbClr val="FFFFFF"/>
      </a:accent2>
      <a:accent3>
        <a:srgbClr val="855939"/>
      </a:accent3>
      <a:accent4>
        <a:srgbClr val="3D8C74"/>
      </a:accent4>
      <a:accent5>
        <a:srgbClr val="999999"/>
      </a:accent5>
      <a:accent6>
        <a:srgbClr val="3B99BB"/>
      </a:accent6>
      <a:hlink>
        <a:srgbClr val="3F5779"/>
      </a:hlink>
      <a:folHlink>
        <a:srgbClr val="3F577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6D3B4F">
                <a:alpha val="20000"/>
              </a:srgbClr>
            </a:gs>
            <a:gs pos="100000">
              <a:schemeClr val="bg2">
                <a:alpha val="20000"/>
              </a:schemeClr>
            </a:gs>
          </a:gsLst>
          <a:lin ang="108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850888_Retail pitch deck_RVA_v4" id="{8F2882B0-1BFE-4293-BF1B-5E9F7535F411}" vid="{2736E5B9-BA7A-4750-88E9-E7AE6A3F07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E593C5E56AB842ACA085259FB3CFF1" ma:contentTypeVersion="8" ma:contentTypeDescription="Create a new document." ma:contentTypeScope="" ma:versionID="179f10cef7018dc992fa962234ea40c9">
  <xsd:schema xmlns:xsd="http://www.w3.org/2001/XMLSchema" xmlns:xs="http://www.w3.org/2001/XMLSchema" xmlns:p="http://schemas.microsoft.com/office/2006/metadata/properties" xmlns:ns2="8e56b1d7-9a3c-4f22-9c85-1027eab6d5c2" targetNamespace="http://schemas.microsoft.com/office/2006/metadata/properties" ma:root="true" ma:fieldsID="261d0b997b37ba1c884a2ae3e0ac8ade" ns2:_="">
    <xsd:import namespace="8e56b1d7-9a3c-4f22-9c85-1027eab6d5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56b1d7-9a3c-4f22-9c85-1027eab6d5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8e56b1d7-9a3c-4f22-9c85-1027eab6d5c2" xsi:nil="true"/>
  </documentManagement>
</p:properties>
</file>

<file path=customXml/itemProps1.xml><?xml version="1.0" encoding="utf-8"?>
<ds:datastoreItem xmlns:ds="http://schemas.openxmlformats.org/officeDocument/2006/customXml" ds:itemID="{E4BED453-9FB1-4982-A2CE-02B1DAF46A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D0776B-A749-48F2-B29E-19DD8AA82857}"/>
</file>

<file path=customXml/itemProps3.xml><?xml version="1.0" encoding="utf-8"?>
<ds:datastoreItem xmlns:ds="http://schemas.openxmlformats.org/officeDocument/2006/customXml" ds:itemID="{2A17391F-2502-4070-B520-AB23643635E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1173</Words>
  <Application>Microsoft Office PowerPoint</Application>
  <PresentationFormat>Widescreen</PresentationFormat>
  <Paragraphs>190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Garamond</vt:lpstr>
      <vt:lpstr>Segoe UI</vt:lpstr>
      <vt:lpstr>Wingdings</vt:lpstr>
      <vt:lpstr>Office Theme</vt:lpstr>
      <vt:lpstr>Analyzing the Mets Pitching</vt:lpstr>
      <vt:lpstr>Introduction</vt:lpstr>
      <vt:lpstr>About the Data</vt:lpstr>
      <vt:lpstr>Exploratory Data Analysis</vt:lpstr>
      <vt:lpstr>PowerPoint Presentation</vt:lpstr>
      <vt:lpstr>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Naïve Bayes</vt:lpstr>
      <vt:lpstr>PowerPoint Presentation</vt:lpstr>
      <vt:lpstr>PowerPoint Presentation</vt:lpstr>
      <vt:lpstr>PowerPoint Presentation</vt:lpstr>
      <vt:lpstr>Decision Tree</vt:lpstr>
      <vt:lpstr>Pitch Prediction – Syndergaard Decision Tree Analysis</vt:lpstr>
      <vt:lpstr>Pitch Prediction – Lugo Decision Tree Analysis</vt:lpstr>
      <vt:lpstr>Association Rule Mining</vt:lpstr>
      <vt:lpstr>Association Rules</vt:lpstr>
      <vt:lpstr>Syndergaard - Sinker</vt:lpstr>
      <vt:lpstr>Syndergaard – Changeup</vt:lpstr>
      <vt:lpstr>Syndergaard - Slider</vt:lpstr>
      <vt:lpstr>Support Vector Machines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2020-03-12T23:25:28Z</dcterms:created>
  <dcterms:modified xsi:type="dcterms:W3CDTF">2020-03-15T21:30:17Z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0x010100B3E593C5E56AB842ACA085259FB3CFF1</vt:lpwstr>
  </property>
</Properties>
</file>